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79" r:id="rId4"/>
    <p:sldId id="316" r:id="rId5"/>
    <p:sldId id="315" r:id="rId6"/>
    <p:sldId id="320" r:id="rId7"/>
    <p:sldId id="310" r:id="rId8"/>
    <p:sldId id="318" r:id="rId9"/>
    <p:sldId id="319" r:id="rId10"/>
    <p:sldId id="321" r:id="rId11"/>
    <p:sldId id="323" r:id="rId12"/>
    <p:sldId id="312" r:id="rId13"/>
    <p:sldId id="324" r:id="rId14"/>
    <p:sldId id="325" r:id="rId15"/>
    <p:sldId id="313" r:id="rId16"/>
    <p:sldId id="273" r:id="rId17"/>
    <p:sldId id="326" r:id="rId18"/>
    <p:sldId id="327" r:id="rId19"/>
    <p:sldId id="328" r:id="rId20"/>
    <p:sldId id="331" r:id="rId21"/>
    <p:sldId id="333" r:id="rId22"/>
    <p:sldId id="334" r:id="rId23"/>
  </p:sldIdLst>
  <p:sldSz cx="12192000" cy="6858000"/>
  <p:notesSz cx="6888163" cy="100203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Wingdings 3" panose="05040102010807070707" pitchFamily="18" charset="2"/>
      <p:regular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617724D3-4F3B-4C5D-868E-A1B498477AC9}">
          <p14:sldIdLst>
            <p14:sldId id="257"/>
            <p14:sldId id="258"/>
            <p14:sldId id="279"/>
            <p14:sldId id="316"/>
            <p14:sldId id="315"/>
            <p14:sldId id="320"/>
            <p14:sldId id="310"/>
            <p14:sldId id="318"/>
            <p14:sldId id="319"/>
            <p14:sldId id="321"/>
            <p14:sldId id="323"/>
            <p14:sldId id="312"/>
            <p14:sldId id="324"/>
            <p14:sldId id="325"/>
            <p14:sldId id="313"/>
            <p14:sldId id="273"/>
          </p14:sldIdLst>
        </p14:section>
        <p14:section name="Appendix" id="{6A187629-8516-47DD-A352-2545B94E6525}">
          <p14:sldIdLst>
            <p14:sldId id="326"/>
            <p14:sldId id="327"/>
            <p14:sldId id="328"/>
            <p14:sldId id="331"/>
            <p14:sldId id="333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3748" userDrawn="1">
          <p15:clr>
            <a:srgbClr val="A4A3A4"/>
          </p15:clr>
        </p15:guide>
        <p15:guide id="4" orient="horz" pos="572" userDrawn="1">
          <p15:clr>
            <a:srgbClr val="A4A3A4"/>
          </p15:clr>
        </p15:guide>
        <p15:guide id="5" pos="7243" userDrawn="1">
          <p15:clr>
            <a:srgbClr val="A4A3A4"/>
          </p15:clr>
        </p15:guide>
        <p15:guide id="6" pos="437" userDrawn="1">
          <p15:clr>
            <a:srgbClr val="A4A3A4"/>
          </p15:clr>
        </p15:guide>
        <p15:guide id="7" pos="5564" userDrawn="1">
          <p15:clr>
            <a:srgbClr val="A4A3A4"/>
          </p15:clr>
        </p15:guide>
        <p15:guide id="8" pos="2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6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leen Park" initials="AP" lastIdx="1" clrIdx="0">
    <p:extLst>
      <p:ext uri="{19B8F6BF-5375-455C-9EA6-DF929625EA0E}">
        <p15:presenceInfo xmlns:p15="http://schemas.microsoft.com/office/powerpoint/2012/main" userId="Aileen Par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78B"/>
    <a:srgbClr val="2EA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4" autoAdjust="0"/>
    <p:restoredTop sz="95646" autoAdjust="0"/>
  </p:normalViewPr>
  <p:slideViewPr>
    <p:cSldViewPr snapToGrid="0" showGuides="1">
      <p:cViewPr varScale="1">
        <p:scale>
          <a:sx n="72" d="100"/>
          <a:sy n="72" d="100"/>
        </p:scale>
        <p:origin x="660" y="66"/>
      </p:cViewPr>
      <p:guideLst>
        <p:guide orient="horz" pos="2183"/>
        <p:guide pos="3863"/>
        <p:guide orient="horz" pos="3748"/>
        <p:guide orient="horz" pos="572"/>
        <p:guide pos="7243"/>
        <p:guide pos="437"/>
        <p:guide pos="5564"/>
        <p:guide pos="21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4" d="100"/>
          <a:sy n="74" d="100"/>
        </p:scale>
        <p:origin x="4026" y="54"/>
      </p:cViewPr>
      <p:guideLst>
        <p:guide orient="horz" pos="3156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62927207-D268-439F-AD6D-E5FE97B8D3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42AB39C-CC02-A4C8-69D7-0D4F8293F3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6C91F-EB90-46AF-BD00-87230991FEF3}" type="datetimeFigureOut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5390B4E-6F0F-C437-01A4-F263FAF206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C1D0FA8-C223-B99B-4376-74106A5CED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56BBA-EB2A-4367-B03B-D245108920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97560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768A5AA-3DB4-458B-AC2F-594C8E35F5E5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DD4ED3C-4DA2-4645-B003-F0A9D8119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3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72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09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8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61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02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95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94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62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04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67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43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6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91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3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7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70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8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9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8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12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4ED3C-4DA2-4645-B003-F0A9D8119BD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63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857BDC-DA42-451E-AAF4-D4D6807DC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EF0A6D6-994D-4DD9-93D8-4A987EA9A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0502B4-B97F-4C7E-9FD9-55353F5D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93A-C5D2-4A7F-AA4C-CB004CC9F9F4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FE2E3A2-AFAE-453B-B0E6-B13C686B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3BD738-B138-492C-8F6C-3D66E52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543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E85250-9693-44BE-9DE3-8B11979E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8A1E2C6-D326-4BE8-B14B-02E774D87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1C49086-6613-4EF3-B75E-D69583FCB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6372-2CD1-4049-A8BB-80CA223364DB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96547D-BEF1-445C-9523-C4F37504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52F411D-F87A-4D8C-9777-16AE95D3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519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74E8498-5E35-457F-9A66-E13FF1F9E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13EE6DF-379B-4C44-ADF4-C29A9FCA5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8833EEA-A96E-4265-8EA4-313E10CA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F797-35D6-4FE7-B9E1-44CE78EAA79B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5F2630E-77DF-41AD-8B2F-E86F6572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437BDC1-4533-4960-88E2-6DD671326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022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874961-62A1-42D7-AC3D-8CC0A85E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2BA64DE-47D0-45C2-975B-FFD8D3B71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2A676F-9345-426F-BE2A-15162A983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84EB9-355C-4D57-992B-15084EE6D308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9AE440F-B2DE-4AF2-9CCD-DF3EAB0E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441511E-5CE7-4458-BFD5-1A4575617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165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9F32DD-DE45-42A7-9B4A-A9FB06E39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D8C1F37-211D-4467-B909-FCB0A70C8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D0AF46E-0A11-4B81-A74B-02ECCDC6F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E713D-919C-40A0-B437-6401501C69BD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19980B0-0587-4C90-B9B2-71851D693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8363C3-F6F1-428A-84FC-F598B934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4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7286C6-1113-45C8-B214-0864A61B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80DCDC-E29D-466F-8870-FAB93962B9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508A761-CD75-4346-8FDB-4F9E6C72F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717FB97-A98B-4BC0-B74A-9AF07D163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D06D1-9B2D-4AA1-BBE0-16E8843B0F7E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9DDE331-5ECE-45CF-BD45-292BC762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244D859-C604-4461-8A08-53193151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373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B691FC-C96B-483A-A999-DE80E109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690495-AEFA-4F98-89A3-D4D3D39F4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083B319-362D-4C4C-AB0A-1C9595204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33806C3-DEA4-4593-9C07-1C796EDF9E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2A8A5C5-717E-483C-8546-2D7D5AE6A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D981929-1655-4A44-9709-800EF14D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3DDF-4187-4805-9553-7C37C9F679F8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9E96C80-C2DC-4707-98A8-1663FA167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75890A9-9F5A-46CD-887A-040D62C0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692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230F5E-5C65-4304-A4ED-3ED5FEA7A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A1CAF8F-A3ED-4D63-9428-72EA889EE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9D32-6BE4-42F6-B3E9-F71689042BC0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E30C74A-3B86-48A5-8FAD-58AD9832A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72BF808-C7D2-4103-9ADB-C0E95927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53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7D94597-DFDD-4222-92A4-002911511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DE54D-8646-4AEC-B341-56E4171A7A0A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E8133B7-E25C-4099-97CF-B0169549D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B910D6B-502E-4AA3-8A6C-8878556D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420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D33109-CEE2-48E6-8D81-8F27D1D3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C05D65-0BEA-4CFA-A487-574598D6D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0BFACE6-DA32-4538-AD49-88DF7828F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12E3B36-A86A-459A-B258-1DB83FF3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83D1-0C71-4346-8877-B877370CFACF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E8E351D-EEB2-4430-A5D6-0FC38320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DF7B129-18FD-47A2-92CC-895F0F95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775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7CC14A-C8F6-4406-898C-F60717403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AA2CBC3-EA60-413D-B347-2A4DD040E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12D0C81-3B7B-48E7-A6DD-8F410EEAB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F92FCED-6F48-4568-A7ED-19659723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8A17-8B7E-49E0-B839-0246D52581D9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C1D9BA3-5FF1-4F14-A80A-191041EE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02B33B4-4EE5-44E1-98E9-D33C8361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393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FAEB1A6-2B4E-47A8-8563-C9FBE2F3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496A52E-33CA-4F21-9A28-ABBCDA660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7D10030-A965-457E-9C33-04BB27B67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A3693-E334-48AD-A53E-36F0E013B022}" type="datetime1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352D97-179B-4667-BE4E-6211BE062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4E0E745-7CA7-4119-A6A1-81A3F040C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A0D76-A36C-4715-88AD-F73D86C097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378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11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1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11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1509656"/>
            <a:ext cx="12192000" cy="3854425"/>
          </a:xfrm>
          <a:prstGeom prst="rect">
            <a:avLst/>
          </a:prstGeom>
          <a:solidFill>
            <a:srgbClr val="225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1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BDBD7EB-9B32-76C1-84CA-CB3624B7E842}"/>
              </a:ext>
            </a:extLst>
          </p:cNvPr>
          <p:cNvGrpSpPr/>
          <p:nvPr/>
        </p:nvGrpSpPr>
        <p:grpSpPr>
          <a:xfrm>
            <a:off x="770174" y="1737524"/>
            <a:ext cx="9716852" cy="1349955"/>
            <a:chOff x="684449" y="1861349"/>
            <a:chExt cx="9716851" cy="1349956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695325" y="2688085"/>
              <a:ext cx="9705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ko-KR" sz="2800" i="1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2022</a:t>
              </a:r>
              <a:r>
                <a:rPr kumimoji="1" lang="ko-KR" altLang="en-US" sz="2800" i="1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년 자치법규 외국어</a:t>
              </a:r>
              <a:r>
                <a:rPr kumimoji="1" lang="en-US" altLang="ko-KR" sz="2800" i="1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(</a:t>
              </a:r>
              <a:r>
                <a:rPr kumimoji="1" lang="ko-KR" altLang="en-US" sz="2800" i="1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영문〮중문</a:t>
              </a:r>
              <a:r>
                <a:rPr kumimoji="1" lang="en-US" altLang="ko-KR" sz="2800" i="1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) </a:t>
              </a:r>
              <a:r>
                <a:rPr kumimoji="1" lang="ko-KR" altLang="en-US" sz="2800" i="1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전문번역 및 감수 용역</a:t>
              </a:r>
              <a:endParaRPr kumimoji="1" lang="ja-JP" altLang="en-US" sz="2800" i="1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84449" y="1861349"/>
              <a:ext cx="6513321" cy="830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347667" algn="l"/>
                </a:tabLst>
              </a:pPr>
              <a:r>
                <a:rPr lang="ko-KR" altLang="en-US" sz="4800" b="1" dirty="0">
                  <a:solidFill>
                    <a:schemeClr val="bg1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사업수행계획서</a:t>
              </a:r>
              <a:r>
                <a:rPr lang="en-US" altLang="ko-KR" sz="4800" b="1" dirty="0">
                  <a:solidFill>
                    <a:schemeClr val="bg1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 </a:t>
              </a:r>
              <a:r>
                <a:rPr lang="en-US" altLang="ko-KR" sz="2800" b="1" dirty="0">
                  <a:solidFill>
                    <a:schemeClr val="bg1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[</a:t>
              </a:r>
              <a:r>
                <a:rPr lang="ko-KR" altLang="en-US" sz="2800" b="1" i="1" dirty="0">
                  <a:solidFill>
                    <a:schemeClr val="bg1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정성제안서</a:t>
              </a:r>
              <a:r>
                <a:rPr lang="en-US" altLang="ko-KR" sz="2800" b="1" dirty="0">
                  <a:solidFill>
                    <a:schemeClr val="bg1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]</a:t>
              </a: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7309696" y="4818643"/>
            <a:ext cx="418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altLang="ko-KR" sz="24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www.ksinternational.co.kr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5B371D2-73A2-B301-4D1C-2A790F56DB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48675" y="5641620"/>
            <a:ext cx="1248002" cy="308331"/>
          </a:xfrm>
          <a:prstGeom prst="rect">
            <a:avLst/>
          </a:prstGeom>
        </p:spPr>
      </p:pic>
      <p:sp>
        <p:nvSpPr>
          <p:cNvPr id="15" name="テキスト ボックス 8">
            <a:extLst>
              <a:ext uri="{FF2B5EF4-FFF2-40B4-BE49-F238E27FC236}">
                <a16:creationId xmlns:a16="http://schemas.microsoft.com/office/drawing/2014/main" id="{AAABCC41-81B1-D29C-139A-942C65C55A3C}"/>
              </a:ext>
            </a:extLst>
          </p:cNvPr>
          <p:cNvSpPr txBox="1"/>
          <p:nvPr/>
        </p:nvSpPr>
        <p:spPr>
          <a:xfrm>
            <a:off x="781052" y="3099908"/>
            <a:ext cx="970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i="1" spc="-1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KS International Group of Translators and Interpreters</a:t>
            </a:r>
            <a:endParaRPr kumimoji="1" lang="ja-JP" altLang="en-US" sz="2400" b="1" i="1" spc="-100" dirty="0"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C984F00E-34A9-7E76-2D2E-C4CC77E2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229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03 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사업 추진 절차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590F905E-E567-7503-0C0C-41C589863AE0}"/>
              </a:ext>
            </a:extLst>
          </p:cNvPr>
          <p:cNvGrpSpPr/>
          <p:nvPr/>
        </p:nvGrpSpPr>
        <p:grpSpPr>
          <a:xfrm>
            <a:off x="1539876" y="1824731"/>
            <a:ext cx="9153525" cy="3469273"/>
            <a:chOff x="1539875" y="2268619"/>
            <a:chExt cx="9153525" cy="3469272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E9AB7FBF-065C-6EDC-C798-1F8F47689D68}"/>
                </a:ext>
              </a:extLst>
            </p:cNvPr>
            <p:cNvSpPr/>
            <p:nvPr/>
          </p:nvSpPr>
          <p:spPr>
            <a:xfrm>
              <a:off x="1692275" y="2268619"/>
              <a:ext cx="1540796" cy="73175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801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1</a:t>
              </a:r>
              <a:r>
                <a:rPr lang="ko-KR" altLang="en-US" sz="1801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단계</a:t>
              </a:r>
              <a:endParaRPr lang="en-US" altLang="ko-KR" sz="18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/>
              <a:br>
                <a:rPr lang="en-US" altLang="ko-KR" sz="7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</a:br>
              <a:r>
                <a:rPr lang="ko-KR" altLang="en-US" sz="1200" spc="-8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번역팀</a:t>
              </a:r>
              <a:r>
                <a:rPr lang="ko-KR" altLang="en-US" sz="1200" spc="-8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구성</a:t>
              </a: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1D5F72D2-2393-DE92-AB3E-F50CB7069FDC}"/>
                </a:ext>
              </a:extLst>
            </p:cNvPr>
            <p:cNvSpPr/>
            <p:nvPr/>
          </p:nvSpPr>
          <p:spPr>
            <a:xfrm>
              <a:off x="1692275" y="3183019"/>
              <a:ext cx="1540796" cy="7317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11">
                <a:defRPr/>
              </a:pPr>
              <a:r>
                <a:rPr lang="en-US" altLang="ko-KR" sz="1801" spc="-149" dirty="0">
                  <a:ln>
                    <a:solidFill>
                      <a:srgbClr val="A0CEDE">
                        <a:shade val="50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2</a:t>
              </a:r>
              <a:r>
                <a:rPr lang="ko-KR" altLang="en-US" sz="1801" spc="-149" dirty="0">
                  <a:ln>
                    <a:solidFill>
                      <a:srgbClr val="A0CEDE">
                        <a:shade val="50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단계</a:t>
              </a:r>
              <a:endParaRPr lang="en-US" altLang="ko-KR" sz="1801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 defTabSz="914411">
                <a:defRPr/>
              </a:pPr>
              <a:br>
                <a:rPr lang="en-US" altLang="ko-KR" sz="700" spc="-149" dirty="0">
                  <a:ln>
                    <a:solidFill>
                      <a:srgbClr val="A0CEDE">
                        <a:shade val="50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</a:br>
              <a:r>
                <a:rPr lang="ko-KR" altLang="en-US" sz="1200" spc="-80" dirty="0">
                  <a:solidFill>
                    <a:srgbClr val="FFFFFF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작업 전 조율</a:t>
              </a:r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8AF4C6F5-99B5-03B4-C7EC-E812781F8AD5}"/>
                </a:ext>
              </a:extLst>
            </p:cNvPr>
            <p:cNvSpPr/>
            <p:nvPr/>
          </p:nvSpPr>
          <p:spPr>
            <a:xfrm>
              <a:off x="1692275" y="4106944"/>
              <a:ext cx="1540796" cy="7317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r>
                <a:rPr lang="en-US" altLang="ko-KR" sz="1801" spc="-149" dirty="0">
                  <a:ln>
                    <a:solidFill>
                      <a:srgbClr val="A0CEDE">
                        <a:shade val="50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3</a:t>
              </a:r>
              <a:r>
                <a:rPr lang="ko-KR" altLang="en-US" sz="1801" spc="-149" dirty="0">
                  <a:ln>
                    <a:solidFill>
                      <a:srgbClr val="A0CEDE">
                        <a:shade val="50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단계</a:t>
              </a:r>
              <a:br>
                <a:rPr lang="en-US" altLang="ko-KR" sz="1051" spc="-149" dirty="0">
                  <a:ln>
                    <a:solidFill>
                      <a:srgbClr val="A0CEDE">
                        <a:shade val="50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</a:br>
              <a:endParaRPr lang="en-US" altLang="ko-KR" sz="700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  <a:p>
              <a:pPr algn="ctr" latinLnBrk="1"/>
              <a:r>
                <a:rPr lang="ko-KR" altLang="en-US" sz="1200" spc="-80" dirty="0">
                  <a:solidFill>
                    <a:srgbClr val="FFFFFF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착수</a:t>
              </a:r>
              <a:endParaRPr lang="ko-KR" altLang="en-US" sz="1051" spc="-8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9130E5D8-F01C-93A6-4937-D96927A75754}"/>
                </a:ext>
              </a:extLst>
            </p:cNvPr>
            <p:cNvCxnSpPr/>
            <p:nvPr/>
          </p:nvCxnSpPr>
          <p:spPr>
            <a:xfrm>
              <a:off x="1539875" y="3086100"/>
              <a:ext cx="9153525" cy="0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DBFEF872-698C-7B92-C83B-6C0FD201E8C1}"/>
                </a:ext>
              </a:extLst>
            </p:cNvPr>
            <p:cNvCxnSpPr/>
            <p:nvPr/>
          </p:nvCxnSpPr>
          <p:spPr>
            <a:xfrm>
              <a:off x="1539875" y="4013200"/>
              <a:ext cx="9153525" cy="0"/>
            </a:xfrm>
            <a:prstGeom prst="line">
              <a:avLst/>
            </a:prstGeom>
            <a:ln w="3175">
              <a:solidFill>
                <a:srgbClr val="6D2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5E8A11-0E20-9E1F-AE5F-63E1C7601938}"/>
                </a:ext>
              </a:extLst>
            </p:cNvPr>
            <p:cNvSpPr txBox="1"/>
            <p:nvPr/>
          </p:nvSpPr>
          <p:spPr>
            <a:xfrm>
              <a:off x="4369574" y="4282195"/>
              <a:ext cx="4989552" cy="420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번역 착수</a:t>
              </a:r>
              <a:r>
                <a:rPr lang="en-US" altLang="ko-KR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20% </a:t>
              </a: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진행 후 특기사항 검토</a:t>
              </a:r>
              <a:endParaRPr lang="en-US" altLang="ko-KR" sz="1600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2DD7F96-2890-B37D-3133-81C9FA055DCB}"/>
                </a:ext>
              </a:extLst>
            </p:cNvPr>
            <p:cNvSpPr/>
            <p:nvPr/>
          </p:nvSpPr>
          <p:spPr>
            <a:xfrm>
              <a:off x="1692275" y="5006135"/>
              <a:ext cx="1540796" cy="73175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r>
                <a:rPr lang="en-US" altLang="ko-KR" sz="1801" spc="-149" dirty="0">
                  <a:ln>
                    <a:solidFill>
                      <a:srgbClr val="A0CEDE">
                        <a:shade val="50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4</a:t>
              </a:r>
              <a:r>
                <a:rPr lang="ko-KR" altLang="en-US" sz="1801" spc="-149" dirty="0">
                  <a:ln>
                    <a:solidFill>
                      <a:srgbClr val="A0CEDE">
                        <a:shade val="50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단계</a:t>
              </a:r>
              <a:br>
                <a:rPr lang="en-US" altLang="ko-KR" sz="1051" spc="-149" dirty="0">
                  <a:ln>
                    <a:solidFill>
                      <a:srgbClr val="A0CEDE">
                        <a:shade val="50000"/>
                        <a:alpha val="0"/>
                      </a:srgbClr>
                    </a:solidFill>
                  </a:ln>
                  <a:solidFill>
                    <a:srgbClr val="FFFFFF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</a:br>
              <a:endParaRPr lang="en-US" altLang="ko-KR" sz="700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  <a:p>
              <a:pPr algn="ctr" latinLnBrk="1"/>
              <a:r>
                <a:rPr lang="ko-KR" altLang="en-US" sz="1200" spc="-80" dirty="0">
                  <a:solidFill>
                    <a:srgbClr val="FFFFFF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초안 완료</a:t>
              </a:r>
              <a:endParaRPr lang="ko-KR" altLang="en-US" sz="14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BF59F377-B250-BBA1-214D-3B8C1D0E31BA}"/>
                </a:ext>
              </a:extLst>
            </p:cNvPr>
            <p:cNvCxnSpPr/>
            <p:nvPr/>
          </p:nvCxnSpPr>
          <p:spPr>
            <a:xfrm>
              <a:off x="1539875" y="4918741"/>
              <a:ext cx="9153525" cy="0"/>
            </a:xfrm>
            <a:prstGeom prst="line">
              <a:avLst/>
            </a:prstGeom>
            <a:ln w="3175">
              <a:solidFill>
                <a:srgbClr val="4A0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404B3B-10A5-C612-838F-3A19F91384C8}"/>
                </a:ext>
              </a:extLst>
            </p:cNvPr>
            <p:cNvSpPr txBox="1"/>
            <p:nvPr/>
          </p:nvSpPr>
          <p:spPr>
            <a:xfrm>
              <a:off x="4369574" y="5187735"/>
              <a:ext cx="4989552" cy="420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번역 초안 취합 후 </a:t>
              </a:r>
              <a:r>
                <a:rPr lang="en-US" altLang="ko-KR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PM </a:t>
              </a: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차원에서 기본 </a:t>
              </a:r>
              <a:r>
                <a:rPr lang="ko-KR" altLang="en-US" sz="1600" spc="-149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오탈자</a:t>
              </a: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확인 작업</a:t>
              </a:r>
              <a:endParaRPr lang="en-US" altLang="ko-KR" sz="1600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A3DB3F-8C0C-3B9E-F593-B8A28E882426}"/>
                </a:ext>
              </a:extLst>
            </p:cNvPr>
            <p:cNvSpPr txBox="1"/>
            <p:nvPr/>
          </p:nvSpPr>
          <p:spPr>
            <a:xfrm>
              <a:off x="4388623" y="2416429"/>
              <a:ext cx="4989552" cy="420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기간 및 분야 고려 </a:t>
              </a:r>
              <a:r>
                <a:rPr lang="en-US" altLang="ko-KR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PM </a:t>
              </a: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지정 및 번역가 선정</a:t>
              </a:r>
              <a:endParaRPr lang="en-US" altLang="ko-KR" sz="1600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1947CC5-7698-4A2A-F21B-844AFE06C31E}"/>
                </a:ext>
              </a:extLst>
            </p:cNvPr>
            <p:cNvSpPr txBox="1"/>
            <p:nvPr/>
          </p:nvSpPr>
          <p:spPr>
            <a:xfrm>
              <a:off x="3845669" y="3357460"/>
              <a:ext cx="6272951" cy="420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PM </a:t>
              </a: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차원에서 의뢰 분야</a:t>
              </a:r>
              <a:r>
                <a:rPr lang="en-US" altLang="ko-KR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</a:t>
              </a: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성격에 따른 유의사항 및 지침 </a:t>
              </a:r>
              <a:r>
                <a:rPr lang="en-US" altLang="ko-KR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(</a:t>
              </a: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용어</a:t>
              </a:r>
              <a:r>
                <a:rPr lang="en-US" altLang="ko-KR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, </a:t>
              </a: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어투 등</a:t>
              </a:r>
              <a:r>
                <a:rPr lang="en-US" altLang="ko-KR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)</a:t>
              </a:r>
              <a:r>
                <a:rPr lang="ko-KR" altLang="en-US" sz="1600" spc="-14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 수립</a:t>
              </a:r>
              <a:endParaRPr lang="en-US" altLang="ko-KR" sz="1600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</p:grpSp>
      <p:pic>
        <p:nvPicPr>
          <p:cNvPr id="25" name="그래픽 24">
            <a:extLst>
              <a:ext uri="{FF2B5EF4-FFF2-40B4-BE49-F238E27FC236}">
                <a16:creationId xmlns:a16="http://schemas.microsoft.com/office/drawing/2014/main" id="{DA392F36-62E1-60EC-07B2-33AA2D8F6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364" y="1067191"/>
            <a:ext cx="1749637" cy="530199"/>
          </a:xfrm>
          <a:prstGeom prst="rect">
            <a:avLst/>
          </a:prstGeom>
        </p:spPr>
      </p:pic>
      <p:sp>
        <p:nvSpPr>
          <p:cNvPr id="26" name="テキスト ボックス 5">
            <a:extLst>
              <a:ext uri="{FF2B5EF4-FFF2-40B4-BE49-F238E27FC236}">
                <a16:creationId xmlns:a16="http://schemas.microsoft.com/office/drawing/2014/main" id="{3727E6A7-53EE-88DB-CAAC-714B5C267B50}"/>
              </a:ext>
            </a:extLst>
          </p:cNvPr>
          <p:cNvSpPr txBox="1"/>
          <p:nvPr/>
        </p:nvSpPr>
        <p:spPr>
          <a:xfrm>
            <a:off x="824141" y="1085920"/>
            <a:ext cx="230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번역 단계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B5175D-6CC0-D635-B6AC-FC7022940415}"/>
              </a:ext>
            </a:extLst>
          </p:cNvPr>
          <p:cNvSpPr txBox="1"/>
          <p:nvPr/>
        </p:nvSpPr>
        <p:spPr>
          <a:xfrm>
            <a:off x="2082899" y="5460479"/>
            <a:ext cx="8035723" cy="46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8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초안의 경우 발주부서 요청 시 완료 시점에 제출합니다</a:t>
            </a:r>
            <a:r>
              <a:rPr lang="en-US" altLang="ko-KR" sz="18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.</a:t>
            </a:r>
          </a:p>
        </p:txBody>
      </p:sp>
      <p:sp>
        <p:nvSpPr>
          <p:cNvPr id="13" name="바닥글 개체 틀 12">
            <a:extLst>
              <a:ext uri="{FF2B5EF4-FFF2-40B4-BE49-F238E27FC236}">
                <a16:creationId xmlns:a16="http://schemas.microsoft.com/office/drawing/2014/main" id="{669162C4-AF92-CC2E-110E-5E0DEDA4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071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03 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사업 추진 절차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B86D3261-D205-0199-45B2-6B1F3C493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364" y="1067191"/>
            <a:ext cx="1749637" cy="530199"/>
          </a:xfrm>
          <a:prstGeom prst="rect">
            <a:avLst/>
          </a:prstGeom>
        </p:spPr>
      </p:pic>
      <p:sp>
        <p:nvSpPr>
          <p:cNvPr id="14" name="テキスト ボックス 5">
            <a:extLst>
              <a:ext uri="{FF2B5EF4-FFF2-40B4-BE49-F238E27FC236}">
                <a16:creationId xmlns:a16="http://schemas.microsoft.com/office/drawing/2014/main" id="{CA4281F7-FDC9-82A8-3BBE-1C28BE5795EA}"/>
              </a:ext>
            </a:extLst>
          </p:cNvPr>
          <p:cNvSpPr txBox="1"/>
          <p:nvPr/>
        </p:nvSpPr>
        <p:spPr>
          <a:xfrm>
            <a:off x="824141" y="1085920"/>
            <a:ext cx="230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 dirty="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감수 단계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BE233D5-4D6A-C893-1A28-D1F297E5E4F6}"/>
              </a:ext>
            </a:extLst>
          </p:cNvPr>
          <p:cNvSpPr/>
          <p:nvPr/>
        </p:nvSpPr>
        <p:spPr>
          <a:xfrm>
            <a:off x="1692276" y="2654397"/>
            <a:ext cx="1540796" cy="7317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r>
              <a:rPr lang="en-US" altLang="ko-KR" sz="1801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5</a:t>
            </a:r>
            <a:r>
              <a:rPr lang="ko-KR" altLang="en-US" sz="1801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단계</a:t>
            </a:r>
            <a:endParaRPr lang="en-US" altLang="ko-KR" sz="1801" spc="-149" dirty="0">
              <a:ln>
                <a:solidFill>
                  <a:srgbClr val="A0CEDE">
                    <a:shade val="50000"/>
                    <a:alpha val="0"/>
                  </a:srgbClr>
                </a:solidFill>
              </a:ln>
              <a:solidFill>
                <a:srgbClr val="FFFFFF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 defTabSz="914411">
              <a:defRPr/>
            </a:pPr>
            <a:br>
              <a:rPr lang="en-US" altLang="ko-KR" sz="700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</a:br>
            <a:r>
              <a:rPr lang="en-US" altLang="ko-KR" sz="1200" spc="-80" dirty="0">
                <a:solidFill>
                  <a:srgbClr val="FFFFF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1</a:t>
            </a:r>
            <a:r>
              <a:rPr lang="ko-KR" altLang="en-US" sz="1200" spc="-80" dirty="0">
                <a:solidFill>
                  <a:srgbClr val="FFFFF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차 감수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6B617E0-B9F6-BE81-1BA5-1283584772CA}"/>
              </a:ext>
            </a:extLst>
          </p:cNvPr>
          <p:cNvSpPr/>
          <p:nvPr/>
        </p:nvSpPr>
        <p:spPr>
          <a:xfrm>
            <a:off x="1692276" y="3578322"/>
            <a:ext cx="1540796" cy="7317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r>
              <a:rPr lang="en-US" altLang="ko-KR" sz="1801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6</a:t>
            </a:r>
            <a:r>
              <a:rPr lang="ko-KR" altLang="en-US" sz="1801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단계</a:t>
            </a:r>
            <a:endParaRPr lang="en-US" altLang="ko-KR" sz="1801" spc="-149" dirty="0">
              <a:ln>
                <a:solidFill>
                  <a:srgbClr val="A0CEDE">
                    <a:shade val="50000"/>
                    <a:alpha val="0"/>
                  </a:srgbClr>
                </a:solidFill>
              </a:ln>
              <a:solidFill>
                <a:srgbClr val="FFFFFF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 defTabSz="914411">
              <a:defRPr/>
            </a:pPr>
            <a:br>
              <a:rPr lang="en-US" altLang="ko-KR" sz="700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</a:br>
            <a:r>
              <a:rPr lang="en-US" altLang="ko-KR" sz="1200" spc="-80" dirty="0">
                <a:solidFill>
                  <a:srgbClr val="FFFFF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</a:t>
            </a:r>
            <a:r>
              <a:rPr lang="ko-KR" altLang="en-US" sz="1200" spc="-80" dirty="0">
                <a:solidFill>
                  <a:srgbClr val="FFFFF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차 감수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6B9573D1-E6EC-BBDF-620F-11A65DFEE969}"/>
              </a:ext>
            </a:extLst>
          </p:cNvPr>
          <p:cNvCxnSpPr/>
          <p:nvPr/>
        </p:nvCxnSpPr>
        <p:spPr>
          <a:xfrm>
            <a:off x="1539876" y="3484577"/>
            <a:ext cx="9153525" cy="0"/>
          </a:xfrm>
          <a:prstGeom prst="line">
            <a:avLst/>
          </a:prstGeom>
          <a:ln w="3175">
            <a:solidFill>
              <a:srgbClr val="6D2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D202986-433A-BA7C-157A-A041BBF05357}"/>
              </a:ext>
            </a:extLst>
          </p:cNvPr>
          <p:cNvSpPr txBox="1"/>
          <p:nvPr/>
        </p:nvSpPr>
        <p:spPr>
          <a:xfrm>
            <a:off x="4369574" y="3753572"/>
            <a:ext cx="498955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내국인 감수자가 원어민 감수본을 원문 대조하여 감수</a:t>
            </a:r>
            <a:endParaRPr lang="en-US" altLang="ko-KR" sz="1600" spc="-149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EEA6B860-E04F-CAFB-5CA5-DA0D272B49CF}"/>
              </a:ext>
            </a:extLst>
          </p:cNvPr>
          <p:cNvSpPr/>
          <p:nvPr/>
        </p:nvSpPr>
        <p:spPr>
          <a:xfrm>
            <a:off x="1692276" y="4477513"/>
            <a:ext cx="1540796" cy="7317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>
              <a:defRPr/>
            </a:pPr>
            <a:r>
              <a:rPr lang="en-US" altLang="ko-KR" sz="1801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7</a:t>
            </a:r>
            <a:r>
              <a:rPr lang="ko-KR" altLang="en-US" sz="1801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단계</a:t>
            </a:r>
            <a:br>
              <a:rPr lang="en-US" altLang="ko-KR" sz="1051" spc="-149" dirty="0">
                <a:ln>
                  <a:solidFill>
                    <a:srgbClr val="A0CEDE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</a:br>
            <a:endParaRPr lang="en-US" altLang="ko-KR" sz="700" spc="-149" dirty="0">
              <a:ln>
                <a:solidFill>
                  <a:srgbClr val="A0CEDE">
                    <a:shade val="50000"/>
                    <a:alpha val="0"/>
                  </a:srgbClr>
                </a:solidFill>
              </a:ln>
              <a:solidFill>
                <a:srgbClr val="FFFFFF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  <a:p>
            <a:pPr algn="ctr" defTabSz="914411">
              <a:defRPr/>
            </a:pPr>
            <a:r>
              <a:rPr lang="ko-KR" altLang="en-US" sz="1200" spc="-80" dirty="0">
                <a:solidFill>
                  <a:srgbClr val="FFFFFF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최종 납품</a:t>
            </a:r>
            <a:endParaRPr lang="ko-KR" altLang="en-US" sz="1051" spc="-80" dirty="0">
              <a:solidFill>
                <a:srgbClr val="FFFFFF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F7AABDA0-8495-0868-FC84-2B1386BBBF68}"/>
              </a:ext>
            </a:extLst>
          </p:cNvPr>
          <p:cNvCxnSpPr/>
          <p:nvPr/>
        </p:nvCxnSpPr>
        <p:spPr>
          <a:xfrm>
            <a:off x="1539876" y="4390118"/>
            <a:ext cx="9153525" cy="0"/>
          </a:xfrm>
          <a:prstGeom prst="line">
            <a:avLst/>
          </a:prstGeom>
          <a:ln w="3175">
            <a:solidFill>
              <a:srgbClr val="4A0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5B78520-98EE-2EBD-DE6B-634110619A34}"/>
              </a:ext>
            </a:extLst>
          </p:cNvPr>
          <p:cNvSpPr txBox="1"/>
          <p:nvPr/>
        </p:nvSpPr>
        <p:spPr>
          <a:xfrm>
            <a:off x="4369574" y="4659112"/>
            <a:ext cx="498955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최종관리자가 확인 후 납품</a:t>
            </a:r>
            <a:endParaRPr lang="en-US" altLang="ko-KR" sz="1600" spc="-149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C186EF-9006-AF9C-A727-E9D7F6BCBF06}"/>
              </a:ext>
            </a:extLst>
          </p:cNvPr>
          <p:cNvSpPr txBox="1"/>
          <p:nvPr/>
        </p:nvSpPr>
        <p:spPr>
          <a:xfrm>
            <a:off x="4120099" y="2828838"/>
            <a:ext cx="548850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원어민 감수자가 번역 초안 감수</a:t>
            </a:r>
            <a:endParaRPr lang="en-US" altLang="ko-KR" sz="1600" spc="-149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F8793-977D-E4EE-D297-3B245F5EEDB7}"/>
              </a:ext>
            </a:extLst>
          </p:cNvPr>
          <p:cNvSpPr txBox="1"/>
          <p:nvPr/>
        </p:nvSpPr>
        <p:spPr>
          <a:xfrm>
            <a:off x="2082899" y="5443562"/>
            <a:ext cx="8035723" cy="46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8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각 감수 단계별 산출물은 발주부서 요청 시 단계별 제출합니다</a:t>
            </a:r>
            <a:r>
              <a:rPr lang="en-US" altLang="ko-KR" sz="18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.</a:t>
            </a:r>
          </a:p>
        </p:txBody>
      </p:sp>
      <p:pic>
        <p:nvPicPr>
          <p:cNvPr id="32" name="그래픽 31">
            <a:extLst>
              <a:ext uri="{FF2B5EF4-FFF2-40B4-BE49-F238E27FC236}">
                <a16:creationId xmlns:a16="http://schemas.microsoft.com/office/drawing/2014/main" id="{F3CA2063-0D49-39FA-267D-AC5263724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73123" y="1975782"/>
            <a:ext cx="1253860" cy="26073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2AA4F65-ABB2-135D-70D7-B6BED36AE228}"/>
              </a:ext>
            </a:extLst>
          </p:cNvPr>
          <p:cNvSpPr txBox="1"/>
          <p:nvPr/>
        </p:nvSpPr>
        <p:spPr>
          <a:xfrm>
            <a:off x="2073379" y="1849882"/>
            <a:ext cx="8035723" cy="46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8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번역자</a:t>
            </a:r>
            <a:r>
              <a:rPr lang="en-US" altLang="ko-KR" sz="18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, </a:t>
            </a:r>
            <a:r>
              <a:rPr lang="ko-KR" altLang="en-US" sz="18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감수자</a:t>
            </a:r>
            <a:r>
              <a:rPr lang="en-US" altLang="ko-KR" sz="18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, </a:t>
            </a:r>
            <a:r>
              <a:rPr lang="ko-KR" altLang="en-US" sz="18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최종관리자 전원 실명제로 책임감 있는 과업 수행을 꾀합니다</a:t>
            </a:r>
            <a:r>
              <a:rPr lang="en-US" altLang="ko-KR" sz="1801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.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400E4580-9754-3A52-C223-4F30BCA5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8871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04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조직도 및 참여 인력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6" name="모서리가 둥근 직사각형 6">
            <a:extLst>
              <a:ext uri="{FF2B5EF4-FFF2-40B4-BE49-F238E27FC236}">
                <a16:creationId xmlns:a16="http://schemas.microsoft.com/office/drawing/2014/main" id="{1DD97A63-D6DA-2B4F-58CB-9815F7343285}"/>
              </a:ext>
            </a:extLst>
          </p:cNvPr>
          <p:cNvSpPr/>
          <p:nvPr/>
        </p:nvSpPr>
        <p:spPr bwMode="auto">
          <a:xfrm>
            <a:off x="5227964" y="1885180"/>
            <a:ext cx="1736073" cy="546555"/>
          </a:xfrm>
          <a:prstGeom prst="roundRect">
            <a:avLst/>
          </a:prstGeom>
          <a:solidFill>
            <a:srgbClr val="2257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8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대표자</a:t>
            </a:r>
          </a:p>
        </p:txBody>
      </p:sp>
      <p:cxnSp>
        <p:nvCxnSpPr>
          <p:cNvPr id="28" name="직선 연결선 19">
            <a:extLst>
              <a:ext uri="{FF2B5EF4-FFF2-40B4-BE49-F238E27FC236}">
                <a16:creationId xmlns:a16="http://schemas.microsoft.com/office/drawing/2014/main" id="{92B24403-23EA-9992-7E99-2062F92299C6}"/>
              </a:ext>
            </a:extLst>
          </p:cNvPr>
          <p:cNvCxnSpPr>
            <a:cxnSpLocks/>
          </p:cNvCxnSpPr>
          <p:nvPr/>
        </p:nvCxnSpPr>
        <p:spPr bwMode="auto">
          <a:xfrm flipH="1">
            <a:off x="3719514" y="2665971"/>
            <a:ext cx="4815252" cy="0"/>
          </a:xfrm>
          <a:prstGeom prst="line">
            <a:avLst/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모서리가 둥근 직사각형 22">
            <a:extLst>
              <a:ext uri="{FF2B5EF4-FFF2-40B4-BE49-F238E27FC236}">
                <a16:creationId xmlns:a16="http://schemas.microsoft.com/office/drawing/2014/main" id="{54C10402-F84D-CEA8-F4DA-7D163A15413A}"/>
              </a:ext>
            </a:extLst>
          </p:cNvPr>
          <p:cNvSpPr/>
          <p:nvPr/>
        </p:nvSpPr>
        <p:spPr bwMode="auto">
          <a:xfrm>
            <a:off x="5227964" y="2900210"/>
            <a:ext cx="1736073" cy="546555"/>
          </a:xfrm>
          <a:prstGeom prst="roundRect">
            <a:avLst/>
          </a:prstGeom>
          <a:solidFill>
            <a:srgbClr val="2257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8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번역부문 </a:t>
            </a:r>
            <a:br>
              <a:rPr lang="en-US" altLang="ko-KR" sz="18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</a:br>
            <a:r>
              <a:rPr lang="en-US" altLang="ko-KR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(</a:t>
            </a:r>
            <a:r>
              <a:rPr lang="ko-KR" altLang="en-US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언어별</a:t>
            </a:r>
            <a:r>
              <a:rPr lang="en-US" altLang="ko-KR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)</a:t>
            </a:r>
            <a:endParaRPr lang="ko-KR" altLang="en-US" sz="1801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87CD3AE4-2E4C-C5E6-0867-9E7B29E927A7}"/>
              </a:ext>
            </a:extLst>
          </p:cNvPr>
          <p:cNvCxnSpPr>
            <a:stCxn id="26" idx="2"/>
            <a:endCxn id="29" idx="0"/>
          </p:cNvCxnSpPr>
          <p:nvPr/>
        </p:nvCxnSpPr>
        <p:spPr bwMode="auto">
          <a:xfrm>
            <a:off x="6095998" y="2431735"/>
            <a:ext cx="0" cy="46847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45">
            <a:extLst>
              <a:ext uri="{FF2B5EF4-FFF2-40B4-BE49-F238E27FC236}">
                <a16:creationId xmlns:a16="http://schemas.microsoft.com/office/drawing/2014/main" id="{8AA452CE-74E0-986C-02EA-347A70847CD9}"/>
              </a:ext>
            </a:extLst>
          </p:cNvPr>
          <p:cNvCxnSpPr>
            <a:cxnSpLocks/>
            <a:endCxn id="32" idx="0"/>
          </p:cNvCxnSpPr>
          <p:nvPr/>
        </p:nvCxnSpPr>
        <p:spPr bwMode="auto">
          <a:xfrm>
            <a:off x="3739902" y="2665971"/>
            <a:ext cx="0" cy="23423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모서리가 둥근 직사각형 24">
            <a:extLst>
              <a:ext uri="{FF2B5EF4-FFF2-40B4-BE49-F238E27FC236}">
                <a16:creationId xmlns:a16="http://schemas.microsoft.com/office/drawing/2014/main" id="{BE4B4755-2CBE-6195-3D9D-A01A8852466F}"/>
              </a:ext>
            </a:extLst>
          </p:cNvPr>
          <p:cNvSpPr/>
          <p:nvPr/>
        </p:nvSpPr>
        <p:spPr bwMode="auto">
          <a:xfrm>
            <a:off x="2871870" y="2900210"/>
            <a:ext cx="1736069" cy="546555"/>
          </a:xfrm>
          <a:prstGeom prst="roundRect">
            <a:avLst/>
          </a:prstGeom>
          <a:solidFill>
            <a:srgbClr val="2257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8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행정지원</a:t>
            </a:r>
          </a:p>
        </p:txBody>
      </p:sp>
      <p:cxnSp>
        <p:nvCxnSpPr>
          <p:cNvPr id="33" name="직선 연결선 47">
            <a:extLst>
              <a:ext uri="{FF2B5EF4-FFF2-40B4-BE49-F238E27FC236}">
                <a16:creationId xmlns:a16="http://schemas.microsoft.com/office/drawing/2014/main" id="{207028EC-032D-D9C7-4001-009B5430D3C2}"/>
              </a:ext>
            </a:extLst>
          </p:cNvPr>
          <p:cNvCxnSpPr>
            <a:cxnSpLocks/>
            <a:endCxn id="34" idx="0"/>
          </p:cNvCxnSpPr>
          <p:nvPr/>
        </p:nvCxnSpPr>
        <p:spPr bwMode="auto">
          <a:xfrm>
            <a:off x="8534764" y="2665971"/>
            <a:ext cx="0" cy="23423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모서리가 둥근 직사각형 23">
            <a:extLst>
              <a:ext uri="{FF2B5EF4-FFF2-40B4-BE49-F238E27FC236}">
                <a16:creationId xmlns:a16="http://schemas.microsoft.com/office/drawing/2014/main" id="{C3F5C5BF-6F6F-950D-4BB8-B4B52D63A7AE}"/>
              </a:ext>
            </a:extLst>
          </p:cNvPr>
          <p:cNvSpPr/>
          <p:nvPr/>
        </p:nvSpPr>
        <p:spPr bwMode="auto">
          <a:xfrm>
            <a:off x="7666732" y="2900210"/>
            <a:ext cx="1736069" cy="546555"/>
          </a:xfrm>
          <a:prstGeom prst="roundRect">
            <a:avLst/>
          </a:prstGeom>
          <a:solidFill>
            <a:srgbClr val="2257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8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경영지원</a:t>
            </a:r>
          </a:p>
        </p:txBody>
      </p:sp>
      <p:cxnSp>
        <p:nvCxnSpPr>
          <p:cNvPr id="36" name="직선 연결선 49">
            <a:extLst>
              <a:ext uri="{FF2B5EF4-FFF2-40B4-BE49-F238E27FC236}">
                <a16:creationId xmlns:a16="http://schemas.microsoft.com/office/drawing/2014/main" id="{5F42C870-53CD-5D62-66E8-0462A86F96FC}"/>
              </a:ext>
            </a:extLst>
          </p:cNvPr>
          <p:cNvCxnSpPr>
            <a:cxnSpLocks/>
            <a:stCxn id="29" idx="2"/>
            <a:endCxn id="57" idx="0"/>
          </p:cNvCxnSpPr>
          <p:nvPr/>
        </p:nvCxnSpPr>
        <p:spPr bwMode="auto">
          <a:xfrm>
            <a:off x="6096001" y="3446765"/>
            <a:ext cx="2" cy="14999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모서리가 둥근 직사각형 10">
            <a:extLst>
              <a:ext uri="{FF2B5EF4-FFF2-40B4-BE49-F238E27FC236}">
                <a16:creationId xmlns:a16="http://schemas.microsoft.com/office/drawing/2014/main" id="{E05E8201-4567-F149-A974-D41C9790419A}"/>
              </a:ext>
            </a:extLst>
          </p:cNvPr>
          <p:cNvSpPr/>
          <p:nvPr/>
        </p:nvSpPr>
        <p:spPr bwMode="auto">
          <a:xfrm>
            <a:off x="5480046" y="5105599"/>
            <a:ext cx="1231904" cy="478258"/>
          </a:xfrm>
          <a:prstGeom prst="roundRect">
            <a:avLst/>
          </a:prstGeom>
          <a:solidFill>
            <a:srgbClr val="2257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프로젝트</a:t>
            </a:r>
            <a:r>
              <a:rPr lang="en-US" altLang="ko-KR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</a:t>
            </a:r>
            <a:r>
              <a:rPr lang="ko-KR" altLang="en-US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팀</a:t>
            </a:r>
            <a:endParaRPr lang="en-US" altLang="ko-KR" sz="1401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45" name="모서리가 둥근 직사각형 9">
            <a:extLst>
              <a:ext uri="{FF2B5EF4-FFF2-40B4-BE49-F238E27FC236}">
                <a16:creationId xmlns:a16="http://schemas.microsoft.com/office/drawing/2014/main" id="{FD297740-E5D6-9CF9-3BAD-2F6B34A327F2}"/>
              </a:ext>
            </a:extLst>
          </p:cNvPr>
          <p:cNvSpPr/>
          <p:nvPr/>
        </p:nvSpPr>
        <p:spPr bwMode="auto">
          <a:xfrm>
            <a:off x="5480046" y="4236571"/>
            <a:ext cx="1231904" cy="478258"/>
          </a:xfrm>
          <a:prstGeom prst="roundRect">
            <a:avLst/>
          </a:prstGeom>
          <a:solidFill>
            <a:srgbClr val="2257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감수 데스크</a:t>
            </a:r>
          </a:p>
        </p:txBody>
      </p:sp>
      <p:sp>
        <p:nvSpPr>
          <p:cNvPr id="46" name="모서리가 둥근 직사각형 8">
            <a:extLst>
              <a:ext uri="{FF2B5EF4-FFF2-40B4-BE49-F238E27FC236}">
                <a16:creationId xmlns:a16="http://schemas.microsoft.com/office/drawing/2014/main" id="{AE6C8E57-60A6-CEE6-204F-E04024DD088A}"/>
              </a:ext>
            </a:extLst>
          </p:cNvPr>
          <p:cNvSpPr/>
          <p:nvPr/>
        </p:nvSpPr>
        <p:spPr bwMode="auto">
          <a:xfrm>
            <a:off x="7564430" y="5103901"/>
            <a:ext cx="1231904" cy="478254"/>
          </a:xfrm>
          <a:prstGeom prst="roundRect">
            <a:avLst/>
          </a:prstGeom>
          <a:solidFill>
            <a:srgbClr val="2257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주말</a:t>
            </a:r>
            <a:r>
              <a:rPr lang="en-US" altLang="ko-KR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/</a:t>
            </a:r>
            <a:r>
              <a:rPr lang="ko-KR" altLang="en-US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긴급</a:t>
            </a:r>
            <a:r>
              <a:rPr lang="en-US" altLang="ko-KR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/</a:t>
            </a:r>
            <a:r>
              <a:rPr lang="ko-KR" altLang="en-US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특이 </a:t>
            </a:r>
            <a:r>
              <a:rPr lang="ko-KR" altLang="en-US" sz="1401" dirty="0" err="1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번역팀</a:t>
            </a:r>
            <a:endParaRPr lang="ko-KR" altLang="en-US" sz="1401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pic>
        <p:nvPicPr>
          <p:cNvPr id="52" name="그래픽 51">
            <a:extLst>
              <a:ext uri="{FF2B5EF4-FFF2-40B4-BE49-F238E27FC236}">
                <a16:creationId xmlns:a16="http://schemas.microsoft.com/office/drawing/2014/main" id="{37CCC506-1451-5720-5362-8A68C1FC3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365" y="1067191"/>
            <a:ext cx="1324187" cy="530199"/>
          </a:xfrm>
          <a:prstGeom prst="rect">
            <a:avLst/>
          </a:prstGeom>
        </p:spPr>
      </p:pic>
      <p:sp>
        <p:nvSpPr>
          <p:cNvPr id="53" name="テキスト ボックス 5">
            <a:extLst>
              <a:ext uri="{FF2B5EF4-FFF2-40B4-BE49-F238E27FC236}">
                <a16:creationId xmlns:a16="http://schemas.microsoft.com/office/drawing/2014/main" id="{A0050E28-F71F-91F6-683D-1AAA67793E03}"/>
              </a:ext>
            </a:extLst>
          </p:cNvPr>
          <p:cNvSpPr txBox="1"/>
          <p:nvPr/>
        </p:nvSpPr>
        <p:spPr>
          <a:xfrm>
            <a:off x="824138" y="1085920"/>
            <a:ext cx="12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 dirty="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조직도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57" name="모서리가 둥근 직사각형 10">
            <a:extLst>
              <a:ext uri="{FF2B5EF4-FFF2-40B4-BE49-F238E27FC236}">
                <a16:creationId xmlns:a16="http://schemas.microsoft.com/office/drawing/2014/main" id="{9321D818-A7F8-4B27-FA2C-C3B1A02A9F02}"/>
              </a:ext>
            </a:extLst>
          </p:cNvPr>
          <p:cNvSpPr/>
          <p:nvPr/>
        </p:nvSpPr>
        <p:spPr bwMode="auto">
          <a:xfrm>
            <a:off x="5480048" y="3596760"/>
            <a:ext cx="1231904" cy="478258"/>
          </a:xfrm>
          <a:prstGeom prst="roundRect">
            <a:avLst/>
          </a:prstGeom>
          <a:solidFill>
            <a:srgbClr val="2257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최종관리자</a:t>
            </a:r>
            <a:endParaRPr lang="en-US" altLang="ko-KR" sz="1401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69" name="직선 연결선 49">
            <a:extLst>
              <a:ext uri="{FF2B5EF4-FFF2-40B4-BE49-F238E27FC236}">
                <a16:creationId xmlns:a16="http://schemas.microsoft.com/office/drawing/2014/main" id="{DCCEBF0C-DAF1-8747-6D5B-44F298A01F48}"/>
              </a:ext>
            </a:extLst>
          </p:cNvPr>
          <p:cNvCxnSpPr>
            <a:cxnSpLocks/>
            <a:stCxn id="57" idx="2"/>
            <a:endCxn id="45" idx="0"/>
          </p:cNvCxnSpPr>
          <p:nvPr/>
        </p:nvCxnSpPr>
        <p:spPr bwMode="auto">
          <a:xfrm flipH="1">
            <a:off x="6096001" y="4075018"/>
            <a:ext cx="2" cy="16155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모서리가 둥근 직사각형 8">
            <a:extLst>
              <a:ext uri="{FF2B5EF4-FFF2-40B4-BE49-F238E27FC236}">
                <a16:creationId xmlns:a16="http://schemas.microsoft.com/office/drawing/2014/main" id="{7703AFAC-676D-9CFC-27EC-A0EB931B9A7B}"/>
              </a:ext>
            </a:extLst>
          </p:cNvPr>
          <p:cNvSpPr/>
          <p:nvPr/>
        </p:nvSpPr>
        <p:spPr bwMode="auto">
          <a:xfrm>
            <a:off x="3395662" y="5103901"/>
            <a:ext cx="1231904" cy="478254"/>
          </a:xfrm>
          <a:prstGeom prst="roundRect">
            <a:avLst/>
          </a:prstGeom>
          <a:solidFill>
            <a:srgbClr val="2257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전문분야</a:t>
            </a:r>
            <a:br>
              <a:rPr lang="en-US" altLang="ko-KR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</a:br>
            <a:r>
              <a:rPr lang="ko-KR" altLang="en-US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번역 팀</a:t>
            </a:r>
          </a:p>
        </p:txBody>
      </p:sp>
      <p:cxnSp>
        <p:nvCxnSpPr>
          <p:cNvPr id="79" name="직선 연결선 49">
            <a:extLst>
              <a:ext uri="{FF2B5EF4-FFF2-40B4-BE49-F238E27FC236}">
                <a16:creationId xmlns:a16="http://schemas.microsoft.com/office/drawing/2014/main" id="{F5B419C9-0477-56E2-C1E7-2CF6F4BFA61D}"/>
              </a:ext>
            </a:extLst>
          </p:cNvPr>
          <p:cNvCxnSpPr>
            <a:cxnSpLocks/>
            <a:stCxn id="45" idx="2"/>
            <a:endCxn id="39" idx="0"/>
          </p:cNvCxnSpPr>
          <p:nvPr/>
        </p:nvCxnSpPr>
        <p:spPr bwMode="auto">
          <a:xfrm>
            <a:off x="6095998" y="4714829"/>
            <a:ext cx="0" cy="39077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모서리가 둥근 직사각형 8">
            <a:extLst>
              <a:ext uri="{FF2B5EF4-FFF2-40B4-BE49-F238E27FC236}">
                <a16:creationId xmlns:a16="http://schemas.microsoft.com/office/drawing/2014/main" id="{339A75B3-BED7-3157-F09B-44C927FDF6A4}"/>
              </a:ext>
            </a:extLst>
          </p:cNvPr>
          <p:cNvSpPr/>
          <p:nvPr/>
        </p:nvSpPr>
        <p:spPr bwMode="auto">
          <a:xfrm>
            <a:off x="7564430" y="3916886"/>
            <a:ext cx="1231904" cy="478254"/>
          </a:xfrm>
          <a:prstGeom prst="roundRect">
            <a:avLst/>
          </a:prstGeom>
          <a:solidFill>
            <a:srgbClr val="2257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특별 감수</a:t>
            </a:r>
            <a:br>
              <a:rPr lang="en-US" altLang="ko-KR" sz="14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</a:br>
            <a:r>
              <a:rPr lang="en-US" altLang="ko-KR" sz="11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(</a:t>
            </a:r>
            <a:r>
              <a:rPr lang="ko-KR" altLang="en-US" sz="11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법률</a:t>
            </a:r>
            <a:r>
              <a:rPr lang="en-US" altLang="ko-KR" sz="11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, </a:t>
            </a:r>
            <a:r>
              <a:rPr lang="ko-KR" altLang="en-US" sz="11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의학 등</a:t>
            </a:r>
            <a:r>
              <a:rPr lang="en-US" altLang="ko-KR" sz="11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)</a:t>
            </a:r>
            <a:endParaRPr lang="ko-KR" altLang="en-US" sz="1401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83" name="직선 연결선 49">
            <a:extLst>
              <a:ext uri="{FF2B5EF4-FFF2-40B4-BE49-F238E27FC236}">
                <a16:creationId xmlns:a16="http://schemas.microsoft.com/office/drawing/2014/main" id="{F581820C-7CA7-4553-B430-7E091567A4F2}"/>
              </a:ext>
            </a:extLst>
          </p:cNvPr>
          <p:cNvCxnSpPr>
            <a:cxnSpLocks/>
            <a:stCxn id="82" idx="1"/>
          </p:cNvCxnSpPr>
          <p:nvPr/>
        </p:nvCxnSpPr>
        <p:spPr bwMode="auto">
          <a:xfrm flipH="1" flipV="1">
            <a:off x="6096002" y="4154099"/>
            <a:ext cx="1468430" cy="191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49">
            <a:extLst>
              <a:ext uri="{FF2B5EF4-FFF2-40B4-BE49-F238E27FC236}">
                <a16:creationId xmlns:a16="http://schemas.microsoft.com/office/drawing/2014/main" id="{A58DB73A-DD32-1213-BBC1-44D5458B4234}"/>
              </a:ext>
            </a:extLst>
          </p:cNvPr>
          <p:cNvCxnSpPr>
            <a:cxnSpLocks/>
            <a:endCxn id="46" idx="0"/>
          </p:cNvCxnSpPr>
          <p:nvPr/>
        </p:nvCxnSpPr>
        <p:spPr bwMode="auto">
          <a:xfrm>
            <a:off x="8180383" y="4987786"/>
            <a:ext cx="2" cy="11611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49">
            <a:extLst>
              <a:ext uri="{FF2B5EF4-FFF2-40B4-BE49-F238E27FC236}">
                <a16:creationId xmlns:a16="http://schemas.microsoft.com/office/drawing/2014/main" id="{19917996-C1B4-1E7D-F124-5485E2F1AFFC}"/>
              </a:ext>
            </a:extLst>
          </p:cNvPr>
          <p:cNvCxnSpPr>
            <a:cxnSpLocks/>
            <a:endCxn id="78" idx="0"/>
          </p:cNvCxnSpPr>
          <p:nvPr/>
        </p:nvCxnSpPr>
        <p:spPr bwMode="auto">
          <a:xfrm>
            <a:off x="4011614" y="4969188"/>
            <a:ext cx="0" cy="13471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연결선 49">
            <a:extLst>
              <a:ext uri="{FF2B5EF4-FFF2-40B4-BE49-F238E27FC236}">
                <a16:creationId xmlns:a16="http://schemas.microsoft.com/office/drawing/2014/main" id="{DF611AA0-8D53-C4A0-5982-12FC47E06D77}"/>
              </a:ext>
            </a:extLst>
          </p:cNvPr>
          <p:cNvCxnSpPr>
            <a:cxnSpLocks/>
          </p:cNvCxnSpPr>
          <p:nvPr/>
        </p:nvCxnSpPr>
        <p:spPr bwMode="auto">
          <a:xfrm flipH="1">
            <a:off x="4005100" y="4987786"/>
            <a:ext cx="417528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D9B9E41F-94F6-50D1-6366-D2D8F314E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7402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04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조직도 및 영문 참여 인력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63557991-1173-3201-0DFB-0010645F0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364" y="1067191"/>
            <a:ext cx="1749637" cy="530199"/>
          </a:xfrm>
          <a:prstGeom prst="rect">
            <a:avLst/>
          </a:prstGeom>
        </p:spPr>
      </p:pic>
      <p:sp>
        <p:nvSpPr>
          <p:cNvPr id="3" name="テキスト ボックス 5">
            <a:extLst>
              <a:ext uri="{FF2B5EF4-FFF2-40B4-BE49-F238E27FC236}">
                <a16:creationId xmlns:a16="http://schemas.microsoft.com/office/drawing/2014/main" id="{65298F12-619D-F8A1-353A-EE9C22081BDC}"/>
              </a:ext>
            </a:extLst>
          </p:cNvPr>
          <p:cNvSpPr txBox="1"/>
          <p:nvPr/>
        </p:nvSpPr>
        <p:spPr>
          <a:xfrm>
            <a:off x="824141" y="1085920"/>
            <a:ext cx="230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 dirty="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참여 인력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5285CFB0-8DEB-161B-6BFC-C4E91FA63DB2}"/>
              </a:ext>
            </a:extLst>
          </p:cNvPr>
          <p:cNvGrpSpPr/>
          <p:nvPr/>
        </p:nvGrpSpPr>
        <p:grpSpPr>
          <a:xfrm>
            <a:off x="5243848" y="2248384"/>
            <a:ext cx="1711806" cy="1337484"/>
            <a:chOff x="2738904" y="2191232"/>
            <a:chExt cx="1711806" cy="1337484"/>
          </a:xfrm>
        </p:grpSpPr>
        <p:pic>
          <p:nvPicPr>
            <p:cNvPr id="5" name="그래픽 4">
              <a:extLst>
                <a:ext uri="{FF2B5EF4-FFF2-40B4-BE49-F238E27FC236}">
                  <a16:creationId xmlns:a16="http://schemas.microsoft.com/office/drawing/2014/main" id="{FA0EA5F6-27EC-48DF-706C-902EFEF06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2738904" y="2191232"/>
              <a:ext cx="1711806" cy="3816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C4DFF8-20BA-4454-1A79-4B9D3607A617}"/>
                </a:ext>
              </a:extLst>
            </p:cNvPr>
            <p:cNvSpPr txBox="1"/>
            <p:nvPr/>
          </p:nvSpPr>
          <p:spPr>
            <a:xfrm>
              <a:off x="3276498" y="2240117"/>
              <a:ext cx="646716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동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은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983757-E048-4C8F-7D30-C704A129361A}"/>
                </a:ext>
              </a:extLst>
            </p:cNvPr>
            <p:cNvSpPr txBox="1"/>
            <p:nvPr/>
          </p:nvSpPr>
          <p:spPr>
            <a:xfrm>
              <a:off x="2819597" y="2674315"/>
              <a:ext cx="1485874" cy="854401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영문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PM (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3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서울대 학사 졸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0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노어노문학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동 대학 석사 졸업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/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박사 수료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FDA0C988-D7BD-9681-777E-CD5A32594073}"/>
              </a:ext>
            </a:extLst>
          </p:cNvPr>
          <p:cNvGrpSpPr/>
          <p:nvPr/>
        </p:nvGrpSpPr>
        <p:grpSpPr>
          <a:xfrm>
            <a:off x="1607658" y="4238302"/>
            <a:ext cx="1711806" cy="1532045"/>
            <a:chOff x="4676399" y="2181337"/>
            <a:chExt cx="1711806" cy="1532045"/>
          </a:xfrm>
        </p:grpSpPr>
        <p:pic>
          <p:nvPicPr>
            <p:cNvPr id="19" name="그래픽 18">
              <a:extLst>
                <a:ext uri="{FF2B5EF4-FFF2-40B4-BE49-F238E27FC236}">
                  <a16:creationId xmlns:a16="http://schemas.microsoft.com/office/drawing/2014/main" id="{233DE447-3769-4919-4271-6518C1085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4676399" y="2181337"/>
              <a:ext cx="1711806" cy="3816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DF6186-7731-59A3-B18B-102D1BFE01FA}"/>
                </a:ext>
              </a:extLst>
            </p:cNvPr>
            <p:cNvSpPr txBox="1"/>
            <p:nvPr/>
          </p:nvSpPr>
          <p:spPr>
            <a:xfrm>
              <a:off x="5226694" y="2230222"/>
              <a:ext cx="646716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박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휘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EBD307-9CCF-2C1D-73D0-D9097CC18727}"/>
                </a:ext>
              </a:extLst>
            </p:cNvPr>
            <p:cNvSpPr txBox="1"/>
            <p:nvPr/>
          </p:nvSpPr>
          <p:spPr>
            <a:xfrm>
              <a:off x="4755393" y="2674315"/>
              <a:ext cx="1495594" cy="103906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영문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Project Lead (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10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고려대 학사 졸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정치외교학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</a:p>
            <a:p>
              <a:pPr>
                <a:lnSpc>
                  <a:spcPct val="150000"/>
                </a:lnSpc>
              </a:pPr>
              <a:endParaRPr lang="ko-KR" altLang="en-US" sz="8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>
                <a:lnSpc>
                  <a:spcPct val="150000"/>
                </a:lnSpc>
              </a:pPr>
              <a:endPara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52DD4CE1-4CAA-65C5-4E9C-A3017B05FD86}"/>
              </a:ext>
            </a:extLst>
          </p:cNvPr>
          <p:cNvGrpSpPr/>
          <p:nvPr/>
        </p:nvGrpSpPr>
        <p:grpSpPr>
          <a:xfrm>
            <a:off x="2590413" y="2235351"/>
            <a:ext cx="1763952" cy="1563972"/>
            <a:chOff x="782379" y="2178198"/>
            <a:chExt cx="1733140" cy="1563972"/>
          </a:xfrm>
        </p:grpSpPr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ED0A65C8-700A-53B7-A6B0-2375FCD97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801578" y="2178198"/>
              <a:ext cx="1711806" cy="3816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244950-E79F-451E-B632-3F18E8173397}"/>
                </a:ext>
              </a:extLst>
            </p:cNvPr>
            <p:cNvSpPr txBox="1"/>
            <p:nvPr/>
          </p:nvSpPr>
          <p:spPr>
            <a:xfrm>
              <a:off x="1341477" y="2227083"/>
              <a:ext cx="614943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김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인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2857B9-038B-5338-0536-E7BE6014220B}"/>
                </a:ext>
              </a:extLst>
            </p:cNvPr>
            <p:cNvSpPr txBox="1"/>
            <p:nvPr/>
          </p:nvSpPr>
          <p:spPr>
            <a:xfrm>
              <a:off x="782379" y="2683675"/>
              <a:ext cx="1733140" cy="1058495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영문 최종관리자 </a:t>
              </a:r>
              <a:r>
                <a:rPr lang="en-US" altLang="ko-KR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9</a:t>
              </a:r>
              <a:r>
                <a:rPr lang="ko-KR" altLang="en-US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49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49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서울외대</a:t>
              </a: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통역대학원 석사 졸업 </a:t>
              </a: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한영</a:t>
              </a: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이화여대 학사 졸 </a:t>
              </a: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국문학</a:t>
              </a: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법무부 </a:t>
              </a:r>
              <a:r>
                <a:rPr lang="ko-KR" altLang="en-US" sz="900" spc="-149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통번역가</a:t>
              </a: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(2</a:t>
              </a: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 재직</a:t>
              </a: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endParaRPr lang="ko-KR" altLang="en-US" sz="900" spc="-149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pic>
        <p:nvPicPr>
          <p:cNvPr id="57" name="그래픽 56">
            <a:extLst>
              <a:ext uri="{FF2B5EF4-FFF2-40B4-BE49-F238E27FC236}">
                <a16:creationId xmlns:a16="http://schemas.microsoft.com/office/drawing/2014/main" id="{CD5F41C7-D5D2-5268-C005-8D4F93862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40189" y="1876801"/>
            <a:ext cx="6206875" cy="13307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BADB97B-496F-B518-C7E8-5305A24BC19D}"/>
              </a:ext>
            </a:extLst>
          </p:cNvPr>
          <p:cNvSpPr txBox="1"/>
          <p:nvPr/>
        </p:nvSpPr>
        <p:spPr>
          <a:xfrm>
            <a:off x="3346253" y="1662571"/>
            <a:ext cx="5499518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801" spc="-149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다수 프로젝트를 성공적으로 수행한 </a:t>
            </a:r>
            <a:r>
              <a:rPr lang="en-US" altLang="ko-KR" sz="1801" spc="-149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PM</a:t>
            </a:r>
            <a:r>
              <a:rPr lang="ko-KR" altLang="en-US" sz="1801" spc="-149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및 법률전문가 배정</a:t>
            </a:r>
          </a:p>
        </p:txBody>
      </p: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C16A72DF-6625-2D97-D657-3CEABD0E1171}"/>
              </a:ext>
            </a:extLst>
          </p:cNvPr>
          <p:cNvGrpSpPr/>
          <p:nvPr/>
        </p:nvGrpSpPr>
        <p:grpSpPr>
          <a:xfrm>
            <a:off x="4021244" y="4221950"/>
            <a:ext cx="1734238" cy="1343724"/>
            <a:chOff x="6471346" y="2164983"/>
            <a:chExt cx="1734238" cy="1343724"/>
          </a:xfrm>
        </p:grpSpPr>
        <p:pic>
          <p:nvPicPr>
            <p:cNvPr id="59" name="그래픽 58">
              <a:extLst>
                <a:ext uri="{FF2B5EF4-FFF2-40B4-BE49-F238E27FC236}">
                  <a16:creationId xmlns:a16="http://schemas.microsoft.com/office/drawing/2014/main" id="{6D9FCC0E-1E31-4B3D-D0F7-D19143620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6482562" y="2164983"/>
              <a:ext cx="1711806" cy="38161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8262A49-3107-7EB7-43DA-30CB93A7DF33}"/>
                </a:ext>
              </a:extLst>
            </p:cNvPr>
            <p:cNvSpPr txBox="1"/>
            <p:nvPr/>
          </p:nvSpPr>
          <p:spPr>
            <a:xfrm>
              <a:off x="7032857" y="2213868"/>
              <a:ext cx="646716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신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은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E70991E-4745-C24F-FDF2-0CFFB1221219}"/>
                </a:ext>
              </a:extLst>
            </p:cNvPr>
            <p:cNvSpPr txBox="1"/>
            <p:nvPr/>
          </p:nvSpPr>
          <p:spPr>
            <a:xfrm>
              <a:off x="6471346" y="2657961"/>
              <a:ext cx="1734238" cy="850746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영문 번역가 </a:t>
              </a:r>
              <a:r>
                <a:rPr lang="en-US" altLang="ko-KR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4</a:t>
              </a:r>
              <a:r>
                <a:rPr lang="ko-KR" altLang="en-US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미국 뉴저지 소재 대학 우등 졸업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중앙대 통역대학원 석사 우등 졸업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D8DE5F7B-0C5C-A26C-8C88-1B97E0A78E73}"/>
              </a:ext>
            </a:extLst>
          </p:cNvPr>
          <p:cNvGrpSpPr/>
          <p:nvPr/>
        </p:nvGrpSpPr>
        <p:grpSpPr>
          <a:xfrm>
            <a:off x="7949960" y="2233435"/>
            <a:ext cx="1711806" cy="1762877"/>
            <a:chOff x="8334801" y="2164982"/>
            <a:chExt cx="1711806" cy="1762875"/>
          </a:xfrm>
        </p:grpSpPr>
        <p:pic>
          <p:nvPicPr>
            <p:cNvPr id="63" name="그래픽 62">
              <a:extLst>
                <a:ext uri="{FF2B5EF4-FFF2-40B4-BE49-F238E27FC236}">
                  <a16:creationId xmlns:a16="http://schemas.microsoft.com/office/drawing/2014/main" id="{7ECF7256-4DA7-309B-D8FA-E3F050BC0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8334801" y="2164982"/>
              <a:ext cx="1711806" cy="38161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8FAD02B-FB2E-740F-C7C7-916D6C72B319}"/>
                </a:ext>
              </a:extLst>
            </p:cNvPr>
            <p:cNvSpPr txBox="1"/>
            <p:nvPr/>
          </p:nvSpPr>
          <p:spPr>
            <a:xfrm>
              <a:off x="8885096" y="2213867"/>
              <a:ext cx="646716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곽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열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9478988-B1B9-FA06-1549-07F3092C78F4}"/>
                </a:ext>
              </a:extLst>
            </p:cNvPr>
            <p:cNvSpPr txBox="1"/>
            <p:nvPr/>
          </p:nvSpPr>
          <p:spPr>
            <a:xfrm>
              <a:off x="8413795" y="2657959"/>
              <a:ext cx="1495594" cy="1269898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법률문서감수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12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서울대 학사 졸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법학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Vanderbilt Univ. 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석사 졸업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법학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뉴욕州 변호사 자격증 보유</a:t>
              </a:r>
              <a:endParaRPr lang="ko-KR" altLang="en-US" sz="8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>
                <a:lnSpc>
                  <a:spcPct val="150000"/>
                </a:lnSpc>
              </a:pPr>
              <a:endPara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14753345-D418-D873-14DC-E8AE5691BC05}"/>
              </a:ext>
            </a:extLst>
          </p:cNvPr>
          <p:cNvGrpSpPr/>
          <p:nvPr/>
        </p:nvGrpSpPr>
        <p:grpSpPr>
          <a:xfrm>
            <a:off x="8870847" y="4221950"/>
            <a:ext cx="1734238" cy="1551473"/>
            <a:chOff x="6471346" y="2164983"/>
            <a:chExt cx="1734238" cy="1551473"/>
          </a:xfrm>
        </p:grpSpPr>
        <p:pic>
          <p:nvPicPr>
            <p:cNvPr id="78" name="그래픽 77">
              <a:extLst>
                <a:ext uri="{FF2B5EF4-FFF2-40B4-BE49-F238E27FC236}">
                  <a16:creationId xmlns:a16="http://schemas.microsoft.com/office/drawing/2014/main" id="{8E36D292-F0A0-E570-167A-BCF659057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6482562" y="2164983"/>
              <a:ext cx="1711806" cy="38161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0FA98FF-927A-A8F0-4CCE-EC02264B9E08}"/>
                </a:ext>
              </a:extLst>
            </p:cNvPr>
            <p:cNvSpPr txBox="1"/>
            <p:nvPr/>
          </p:nvSpPr>
          <p:spPr>
            <a:xfrm>
              <a:off x="6787151" y="2213868"/>
              <a:ext cx="1138132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Ian OOOOOO</a:t>
              </a:r>
              <a:endParaRPr lang="ko-KR" altLang="en-US" sz="1401" spc="-149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2A94C75-00AF-53FD-1431-8CC93D673B49}"/>
                </a:ext>
              </a:extLst>
            </p:cNvPr>
            <p:cNvSpPr txBox="1"/>
            <p:nvPr/>
          </p:nvSpPr>
          <p:spPr>
            <a:xfrm>
              <a:off x="6471346" y="2657961"/>
              <a:ext cx="1734238" cy="1058495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원어민 감수자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16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캐나다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Humber College 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학사 졸 업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캐나다 </a:t>
              </a:r>
              <a:r>
                <a:rPr lang="ko-KR" altLang="en-US" sz="900" spc="-10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온타리오주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현지 원어민감수</a:t>
              </a:r>
              <a:b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</a:br>
              <a:endParaRPr lang="ko-KR" altLang="en-US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10BA6402-876B-E9F6-A1F1-A45FFF82477B}"/>
              </a:ext>
            </a:extLst>
          </p:cNvPr>
          <p:cNvGrpSpPr/>
          <p:nvPr/>
        </p:nvGrpSpPr>
        <p:grpSpPr>
          <a:xfrm>
            <a:off x="6446045" y="4155630"/>
            <a:ext cx="1734238" cy="1343724"/>
            <a:chOff x="6471346" y="2164983"/>
            <a:chExt cx="1734238" cy="1343724"/>
          </a:xfrm>
        </p:grpSpPr>
        <p:pic>
          <p:nvPicPr>
            <p:cNvPr id="106" name="그래픽 105">
              <a:extLst>
                <a:ext uri="{FF2B5EF4-FFF2-40B4-BE49-F238E27FC236}">
                  <a16:creationId xmlns:a16="http://schemas.microsoft.com/office/drawing/2014/main" id="{1770F858-127A-E719-A3D0-ABE12BEA4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6482562" y="2164983"/>
              <a:ext cx="1711806" cy="381610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B2A2202-B537-2D10-B2ED-B75C5E589A51}"/>
                </a:ext>
              </a:extLst>
            </p:cNvPr>
            <p:cNvSpPr txBox="1"/>
            <p:nvPr/>
          </p:nvSpPr>
          <p:spPr>
            <a:xfrm>
              <a:off x="7032857" y="2213868"/>
              <a:ext cx="646716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박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윤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61484FB-5ACC-C559-1922-444B83959240}"/>
                </a:ext>
              </a:extLst>
            </p:cNvPr>
            <p:cNvSpPr txBox="1"/>
            <p:nvPr/>
          </p:nvSpPr>
          <p:spPr>
            <a:xfrm>
              <a:off x="6471346" y="2657961"/>
              <a:ext cx="1734238" cy="850746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내국인 감수 데스크 </a:t>
              </a:r>
              <a:r>
                <a:rPr lang="en-US" altLang="ko-KR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10</a:t>
              </a:r>
              <a:r>
                <a:rPr lang="ko-KR" altLang="en-US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3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Southern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Alberta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Institute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of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Technology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학사 졸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경영학과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, 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회계학전공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</a:p>
          </p:txBody>
        </p:sp>
      </p:grp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736D23-5A27-1501-D561-A700C0C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1547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04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조직도 및 중문 참여 인력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00062" y="6074719"/>
            <a:ext cx="1248002" cy="308331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63557991-1173-3201-0DFB-0010645F0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364" y="1067191"/>
            <a:ext cx="1749637" cy="530199"/>
          </a:xfrm>
          <a:prstGeom prst="rect">
            <a:avLst/>
          </a:prstGeom>
        </p:spPr>
      </p:pic>
      <p:sp>
        <p:nvSpPr>
          <p:cNvPr id="3" name="テキスト ボックス 5">
            <a:extLst>
              <a:ext uri="{FF2B5EF4-FFF2-40B4-BE49-F238E27FC236}">
                <a16:creationId xmlns:a16="http://schemas.microsoft.com/office/drawing/2014/main" id="{65298F12-619D-F8A1-353A-EE9C22081BDC}"/>
              </a:ext>
            </a:extLst>
          </p:cNvPr>
          <p:cNvSpPr txBox="1"/>
          <p:nvPr/>
        </p:nvSpPr>
        <p:spPr>
          <a:xfrm>
            <a:off x="824141" y="1085920"/>
            <a:ext cx="230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 dirty="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참여 인력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5285CFB0-8DEB-161B-6BFC-C4E91FA63DB2}"/>
              </a:ext>
            </a:extLst>
          </p:cNvPr>
          <p:cNvGrpSpPr/>
          <p:nvPr/>
        </p:nvGrpSpPr>
        <p:grpSpPr>
          <a:xfrm>
            <a:off x="5314974" y="2113706"/>
            <a:ext cx="1711806" cy="1957075"/>
            <a:chOff x="2738904" y="2191232"/>
            <a:chExt cx="1711806" cy="1957074"/>
          </a:xfrm>
        </p:grpSpPr>
        <p:pic>
          <p:nvPicPr>
            <p:cNvPr id="5" name="그래픽 4">
              <a:extLst>
                <a:ext uri="{FF2B5EF4-FFF2-40B4-BE49-F238E27FC236}">
                  <a16:creationId xmlns:a16="http://schemas.microsoft.com/office/drawing/2014/main" id="{FA0EA5F6-27EC-48DF-706C-902EFEF06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2738904" y="2191232"/>
              <a:ext cx="1711806" cy="3816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C4DFF8-20BA-4454-1A79-4B9D3607A617}"/>
                </a:ext>
              </a:extLst>
            </p:cNvPr>
            <p:cNvSpPr txBox="1"/>
            <p:nvPr/>
          </p:nvSpPr>
          <p:spPr>
            <a:xfrm>
              <a:off x="3367132" y="2240117"/>
              <a:ext cx="465448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김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endParaRPr lang="ko-KR" altLang="en-US" sz="1401" spc="-149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983757-E048-4C8F-7D30-C704A129361A}"/>
                </a:ext>
              </a:extLst>
            </p:cNvPr>
            <p:cNvSpPr txBox="1"/>
            <p:nvPr/>
          </p:nvSpPr>
          <p:spPr>
            <a:xfrm>
              <a:off x="2819597" y="2674314"/>
              <a:ext cx="1485874" cy="1473992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원어민 감수자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22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한국계 중국인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(F4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비자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),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중국거주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중국 </a:t>
              </a:r>
              <a:r>
                <a:rPr lang="ko-KR" altLang="en-US" sz="900" spc="-10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연변대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학사 졸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신문방송학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), 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연변일보사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5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 근무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숭실대 석사 졸업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국민대 박사 수료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FDA0C988-D7BD-9681-777E-CD5A32594073}"/>
              </a:ext>
            </a:extLst>
          </p:cNvPr>
          <p:cNvGrpSpPr/>
          <p:nvPr/>
        </p:nvGrpSpPr>
        <p:grpSpPr>
          <a:xfrm>
            <a:off x="1015266" y="4095446"/>
            <a:ext cx="1711806" cy="2019973"/>
            <a:chOff x="4676399" y="2181337"/>
            <a:chExt cx="1711806" cy="2019974"/>
          </a:xfrm>
        </p:grpSpPr>
        <p:pic>
          <p:nvPicPr>
            <p:cNvPr id="19" name="그래픽 18">
              <a:extLst>
                <a:ext uri="{FF2B5EF4-FFF2-40B4-BE49-F238E27FC236}">
                  <a16:creationId xmlns:a16="http://schemas.microsoft.com/office/drawing/2014/main" id="{233DE447-3769-4919-4271-6518C1085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4676399" y="2181337"/>
              <a:ext cx="1711806" cy="3816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DF6186-7731-59A3-B18B-102D1BFE01FA}"/>
                </a:ext>
              </a:extLst>
            </p:cNvPr>
            <p:cNvSpPr txBox="1"/>
            <p:nvPr/>
          </p:nvSpPr>
          <p:spPr>
            <a:xfrm>
              <a:off x="5237113" y="2230222"/>
              <a:ext cx="625877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기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수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EBD307-9CCF-2C1D-73D0-D9097CC18727}"/>
                </a:ext>
              </a:extLst>
            </p:cNvPr>
            <p:cNvSpPr txBox="1"/>
            <p:nvPr/>
          </p:nvSpPr>
          <p:spPr>
            <a:xfrm>
              <a:off x="4755393" y="2723598"/>
              <a:ext cx="1485874" cy="1477713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중문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Project Lead (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6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중국 북경사범대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중국어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서울외대 통역대학원 석사 졸업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한중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endParaRPr lang="ko-KR" altLang="en-US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>
                <a:lnSpc>
                  <a:spcPct val="150000"/>
                </a:lnSpc>
              </a:pPr>
              <a:endParaRPr lang="ko-KR" altLang="en-US" sz="8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>
                <a:lnSpc>
                  <a:spcPct val="150000"/>
                </a:lnSpc>
              </a:pPr>
              <a:endPara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52DD4CE1-4CAA-65C5-4E9C-A3017B05FD86}"/>
              </a:ext>
            </a:extLst>
          </p:cNvPr>
          <p:cNvGrpSpPr/>
          <p:nvPr/>
        </p:nvGrpSpPr>
        <p:grpSpPr>
          <a:xfrm>
            <a:off x="2373912" y="2160786"/>
            <a:ext cx="1711806" cy="1766016"/>
            <a:chOff x="801578" y="2178198"/>
            <a:chExt cx="1711806" cy="1766016"/>
          </a:xfrm>
        </p:grpSpPr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ED0A65C8-700A-53B7-A6B0-2375FCD97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801578" y="2178198"/>
              <a:ext cx="1711806" cy="3816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244950-E79F-451E-B632-3F18E8173397}"/>
                </a:ext>
              </a:extLst>
            </p:cNvPr>
            <p:cNvSpPr txBox="1"/>
            <p:nvPr/>
          </p:nvSpPr>
          <p:spPr>
            <a:xfrm>
              <a:off x="1325592" y="2227083"/>
              <a:ext cx="646716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권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령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2857B9-038B-5338-0536-E7BE6014220B}"/>
                </a:ext>
              </a:extLst>
            </p:cNvPr>
            <p:cNvSpPr txBox="1"/>
            <p:nvPr/>
          </p:nvSpPr>
          <p:spPr>
            <a:xfrm>
              <a:off x="917414" y="2674315"/>
              <a:ext cx="1447666" cy="1269899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중문 최종관리자 </a:t>
              </a:r>
              <a:r>
                <a:rPr lang="en-US" altLang="ko-KR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8</a:t>
              </a:r>
              <a:r>
                <a:rPr lang="ko-KR" altLang="en-US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49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한국계 중국인 </a:t>
              </a: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(F4</a:t>
              </a: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바자</a:t>
              </a: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중국 </a:t>
              </a:r>
              <a:r>
                <a:rPr lang="ko-KR" altLang="en-US" sz="900" spc="-149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대련대</a:t>
              </a: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학사 졸 </a:t>
              </a: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회계</a:t>
              </a: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이화여대 통역대학원 석사 수료</a:t>
              </a:r>
              <a:b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</a:b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수석 졸업</a:t>
              </a:r>
              <a:r>
                <a:rPr lang="en-US" altLang="ko-KR" sz="900" spc="-149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</p:txBody>
        </p:sp>
      </p:grpSp>
      <p:pic>
        <p:nvPicPr>
          <p:cNvPr id="57" name="그래픽 56">
            <a:extLst>
              <a:ext uri="{FF2B5EF4-FFF2-40B4-BE49-F238E27FC236}">
                <a16:creationId xmlns:a16="http://schemas.microsoft.com/office/drawing/2014/main" id="{CD5F41C7-D5D2-5268-C005-8D4F93862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40189" y="1898307"/>
            <a:ext cx="6206875" cy="13307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BADB97B-496F-B518-C7E8-5305A24BC19D}"/>
              </a:ext>
            </a:extLst>
          </p:cNvPr>
          <p:cNvSpPr txBox="1"/>
          <p:nvPr/>
        </p:nvSpPr>
        <p:spPr>
          <a:xfrm>
            <a:off x="3346253" y="1684077"/>
            <a:ext cx="5499518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801" spc="-149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다수 프로젝트를 성공적으로 수행한 </a:t>
            </a:r>
            <a:r>
              <a:rPr lang="en-US" altLang="ko-KR" sz="1801" spc="-149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PM</a:t>
            </a:r>
            <a:r>
              <a:rPr lang="ko-KR" altLang="en-US" sz="1801" spc="-149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및 법률전문가 배정</a:t>
            </a:r>
          </a:p>
        </p:txBody>
      </p: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D8DE5F7B-0C5C-A26C-8C88-1B97E0A78E73}"/>
              </a:ext>
            </a:extLst>
          </p:cNvPr>
          <p:cNvGrpSpPr/>
          <p:nvPr/>
        </p:nvGrpSpPr>
        <p:grpSpPr>
          <a:xfrm>
            <a:off x="8006308" y="2146822"/>
            <a:ext cx="1872219" cy="1555128"/>
            <a:chOff x="8334801" y="2164982"/>
            <a:chExt cx="1872219" cy="1555128"/>
          </a:xfrm>
        </p:grpSpPr>
        <p:pic>
          <p:nvPicPr>
            <p:cNvPr id="63" name="그래픽 62">
              <a:extLst>
                <a:ext uri="{FF2B5EF4-FFF2-40B4-BE49-F238E27FC236}">
                  <a16:creationId xmlns:a16="http://schemas.microsoft.com/office/drawing/2014/main" id="{7ECF7256-4DA7-309B-D8FA-E3F050BC0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8334801" y="2164982"/>
              <a:ext cx="1711806" cy="38161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8FAD02B-FB2E-740F-C7C7-916D6C72B319}"/>
                </a:ext>
              </a:extLst>
            </p:cNvPr>
            <p:cNvSpPr txBox="1"/>
            <p:nvPr/>
          </p:nvSpPr>
          <p:spPr>
            <a:xfrm>
              <a:off x="8885097" y="2213867"/>
              <a:ext cx="646716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문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희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9478988-B1B9-FA06-1549-07F3092C78F4}"/>
                </a:ext>
              </a:extLst>
            </p:cNvPr>
            <p:cNvSpPr txBox="1"/>
            <p:nvPr/>
          </p:nvSpPr>
          <p:spPr>
            <a:xfrm>
              <a:off x="8413793" y="2657960"/>
              <a:ext cx="1793227" cy="106215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내국인 감수 데스크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8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경상대 학사 졸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0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중어중문학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이화여대 통역대학원 석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/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박사 수료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법무부 </a:t>
              </a:r>
              <a:r>
                <a:rPr lang="ko-KR" altLang="en-US" sz="900" spc="-10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통번역가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858294D-7DBC-F04E-F88D-4146E13A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13</a:t>
            </a:r>
            <a:endParaRPr lang="ko-KR" altLang="en-US" dirty="0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8B6260C-00DC-FAF1-7F6D-78BADE2AC469}"/>
              </a:ext>
            </a:extLst>
          </p:cNvPr>
          <p:cNvGrpSpPr/>
          <p:nvPr/>
        </p:nvGrpSpPr>
        <p:grpSpPr>
          <a:xfrm>
            <a:off x="3623574" y="4081575"/>
            <a:ext cx="1872219" cy="1825871"/>
            <a:chOff x="8334801" y="2164982"/>
            <a:chExt cx="1872219" cy="1825871"/>
          </a:xfrm>
        </p:grpSpPr>
        <p:pic>
          <p:nvPicPr>
            <p:cNvPr id="29" name="그래픽 28">
              <a:extLst>
                <a:ext uri="{FF2B5EF4-FFF2-40B4-BE49-F238E27FC236}">
                  <a16:creationId xmlns:a16="http://schemas.microsoft.com/office/drawing/2014/main" id="{38DBA8DF-BA6D-E25B-155C-0BF079CE5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8334801" y="2164982"/>
              <a:ext cx="1711806" cy="38161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59A6AC-1764-3152-B4F4-F9982A341ED2}"/>
                </a:ext>
              </a:extLst>
            </p:cNvPr>
            <p:cNvSpPr txBox="1"/>
            <p:nvPr/>
          </p:nvSpPr>
          <p:spPr>
            <a:xfrm>
              <a:off x="8975731" y="2213867"/>
              <a:ext cx="465448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첸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endParaRPr lang="ko-KR" altLang="en-US" sz="1401" spc="-149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8E1B9E-85A0-2CE2-9FE5-CDC72898E04E}"/>
                </a:ext>
              </a:extLst>
            </p:cNvPr>
            <p:cNvSpPr txBox="1"/>
            <p:nvPr/>
          </p:nvSpPr>
          <p:spPr>
            <a:xfrm>
              <a:off x="8413793" y="2724609"/>
              <a:ext cx="1793227" cy="1266244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중문 번역가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2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Baoji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University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of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Arts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and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Sciences,</a:t>
              </a: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중어중문학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900" spc="-10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사범류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  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학사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성균관대학교 </a:t>
              </a:r>
              <a:r>
                <a:rPr lang="ko-KR" altLang="en-US" sz="900" spc="-10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중어중문학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석사  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AC116505-F772-4D22-9368-B343BFB2341E}"/>
              </a:ext>
            </a:extLst>
          </p:cNvPr>
          <p:cNvGrpSpPr/>
          <p:nvPr/>
        </p:nvGrpSpPr>
        <p:grpSpPr>
          <a:xfrm>
            <a:off x="6587780" y="4031320"/>
            <a:ext cx="1872219" cy="1410373"/>
            <a:chOff x="8334801" y="2164982"/>
            <a:chExt cx="1872219" cy="1410373"/>
          </a:xfrm>
        </p:grpSpPr>
        <p:pic>
          <p:nvPicPr>
            <p:cNvPr id="33" name="그래픽 32">
              <a:extLst>
                <a:ext uri="{FF2B5EF4-FFF2-40B4-BE49-F238E27FC236}">
                  <a16:creationId xmlns:a16="http://schemas.microsoft.com/office/drawing/2014/main" id="{8830B169-AAEC-4784-9F3C-42DB1B2E0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8334801" y="2164982"/>
              <a:ext cx="1711806" cy="38161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96A35E-F73A-448A-8D3C-548FB15D9899}"/>
                </a:ext>
              </a:extLst>
            </p:cNvPr>
            <p:cNvSpPr txBox="1"/>
            <p:nvPr/>
          </p:nvSpPr>
          <p:spPr>
            <a:xfrm>
              <a:off x="8895517" y="2213867"/>
              <a:ext cx="625876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박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령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F5782C-A9A5-4B8B-B918-1C2E90424CF0}"/>
                </a:ext>
              </a:extLst>
            </p:cNvPr>
            <p:cNvSpPr txBox="1"/>
            <p:nvPr/>
          </p:nvSpPr>
          <p:spPr>
            <a:xfrm>
              <a:off x="8413793" y="2724609"/>
              <a:ext cx="1793227" cy="850746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중문 번역가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1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연변대학 건축학 학사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고려대학교 건축사회환경공학 석사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6F69086E-1FC3-4ADB-B361-EA4E786584B0}"/>
              </a:ext>
            </a:extLst>
          </p:cNvPr>
          <p:cNvGrpSpPr/>
          <p:nvPr/>
        </p:nvGrpSpPr>
        <p:grpSpPr>
          <a:xfrm>
            <a:off x="9297512" y="3926802"/>
            <a:ext cx="1872219" cy="2033620"/>
            <a:chOff x="8334801" y="2164982"/>
            <a:chExt cx="1872219" cy="2033620"/>
          </a:xfrm>
        </p:grpSpPr>
        <p:pic>
          <p:nvPicPr>
            <p:cNvPr id="37" name="그래픽 36">
              <a:extLst>
                <a:ext uri="{FF2B5EF4-FFF2-40B4-BE49-F238E27FC236}">
                  <a16:creationId xmlns:a16="http://schemas.microsoft.com/office/drawing/2014/main" id="{453F503A-AF87-4BD3-A97C-20C6D2B7A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60253">
              <a:off x="8334801" y="2164982"/>
              <a:ext cx="1711806" cy="38161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F69C9C-C68D-4544-87B7-046C40674148}"/>
                </a:ext>
              </a:extLst>
            </p:cNvPr>
            <p:cNvSpPr txBox="1"/>
            <p:nvPr/>
          </p:nvSpPr>
          <p:spPr>
            <a:xfrm>
              <a:off x="8895517" y="2213867"/>
              <a:ext cx="625877" cy="307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김</a:t>
              </a:r>
              <a:r>
                <a:rPr lang="en-US" altLang="ko-KR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O</a:t>
              </a:r>
              <a:r>
                <a:rPr lang="ko-KR" altLang="en-US" sz="1401" spc="-149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영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F130DCF-1BAB-4005-ABE7-F38B059DA811}"/>
                </a:ext>
              </a:extLst>
            </p:cNvPr>
            <p:cNvSpPr txBox="1"/>
            <p:nvPr/>
          </p:nvSpPr>
          <p:spPr>
            <a:xfrm>
              <a:off x="8413793" y="2724609"/>
              <a:ext cx="1793227" cy="1473993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중문 번역가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경력 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5</a:t>
              </a:r>
              <a:r>
                <a:rPr lang="ko-KR" altLang="en-US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년</a:t>
              </a:r>
              <a:r>
                <a:rPr lang="en-US" altLang="ko-KR" sz="1001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</a:p>
            <a:p>
              <a:pPr defTabSz="914411">
                <a:lnSpc>
                  <a:spcPct val="150000"/>
                </a:lnSpc>
                <a:defRPr/>
              </a:pPr>
              <a:endParaRPr lang="en-US" altLang="ko-KR" sz="601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동북재경대학교 법학사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, 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법률 석사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연세대학교 헌법학 박사 휴학 중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중국 사법고시 합격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법률분야 번역 경험 다수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defTabSz="914411">
                <a:lnSpc>
                  <a:spcPct val="150000"/>
                </a:lnSpc>
                <a:defRPr/>
              </a:pP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Shanghai </a:t>
              </a:r>
              <a:r>
                <a:rPr lang="en-US" altLang="ko-KR" sz="900" spc="-10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Beshining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en-US" altLang="ko-KR" sz="900" spc="-100" dirty="0" err="1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Lawfirm</a:t>
              </a:r>
              <a:r>
                <a:rPr lang="en-US" altLang="ko-KR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 </a:t>
              </a:r>
              <a:r>
                <a:rPr lang="ko-KR" altLang="en-US" sz="900" spc="-1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3A3838">
                      <a:lumMod val="50000"/>
                    </a:srgb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수습변호사</a:t>
              </a:r>
              <a:endParaRPr lang="en-US" altLang="ko-KR" sz="900" spc="-1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A3838">
                    <a:lumMod val="50000"/>
                  </a:srgb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160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3FD0BCC3-174F-476A-C2D5-1FE381387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6503" y="3002172"/>
            <a:ext cx="6180222" cy="40585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05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맺음말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F9F12F-65A2-1C5B-DC08-9160EC101339}"/>
              </a:ext>
            </a:extLst>
          </p:cNvPr>
          <p:cNvSpPr txBox="1"/>
          <p:nvPr/>
        </p:nvSpPr>
        <p:spPr>
          <a:xfrm>
            <a:off x="1682636" y="2164688"/>
            <a:ext cx="8925154" cy="2605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KS</a:t>
            </a:r>
            <a:r>
              <a:rPr kumimoji="1" lang="ko-KR" altLang="en-US" sz="28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인터내셔널은 </a:t>
            </a:r>
            <a:endParaRPr kumimoji="1" lang="en-US" altLang="ko-KR" sz="28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정확한 번역</a:t>
            </a:r>
            <a:r>
              <a:rPr kumimoji="1" lang="en-US" altLang="ko-KR" sz="28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, </a:t>
            </a:r>
            <a:r>
              <a:rPr kumimoji="1" lang="ko-KR" altLang="en-US" sz="28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전문적인 감수 서비스</a:t>
            </a:r>
            <a:r>
              <a:rPr kumimoji="1" lang="ko-KR" altLang="en-US" sz="28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를 제공함으로써</a:t>
            </a:r>
            <a:endParaRPr kumimoji="1" lang="en-US" altLang="ko-KR" sz="28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서울특별시</a:t>
            </a:r>
            <a:r>
              <a:rPr kumimoji="1" lang="ko-KR" altLang="en-US" sz="28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의 </a:t>
            </a:r>
            <a:r>
              <a:rPr kumimoji="1" lang="ko-KR" altLang="en-US" sz="28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대외교류</a:t>
            </a:r>
            <a:r>
              <a:rPr kumimoji="1" lang="en-US" altLang="ko-KR" sz="28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, </a:t>
            </a:r>
            <a:r>
              <a:rPr kumimoji="1" lang="ko-KR" altLang="en-US" sz="28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홍보 및 </a:t>
            </a:r>
            <a:endParaRPr kumimoji="1" lang="en-US" altLang="ko-KR" sz="2800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도시경쟁력 강화</a:t>
            </a:r>
            <a:r>
              <a:rPr kumimoji="1" lang="ko-KR" altLang="en-US" sz="28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에 기여하겠습니다</a:t>
            </a:r>
            <a:r>
              <a:rPr kumimoji="1" lang="en-US" altLang="ko-KR" sz="28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 </a:t>
            </a:r>
            <a:endParaRPr lang="ko-KR" altLang="en-US" sz="2800" kern="1200" dirty="0">
              <a:solidFill>
                <a:schemeClr val="dk1"/>
              </a:solidFill>
              <a:effectLst/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A43D2974-7196-C02E-26ED-A3756624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2406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C62B5659-AE1F-311B-E7C8-7043896E8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1415" y="3507333"/>
            <a:ext cx="2514745" cy="238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A2EB0F-4FA3-FB29-E105-B9A6F2E297DC}"/>
              </a:ext>
            </a:extLst>
          </p:cNvPr>
          <p:cNvSpPr txBox="1"/>
          <p:nvPr/>
        </p:nvSpPr>
        <p:spPr>
          <a:xfrm>
            <a:off x="4945686" y="3079532"/>
            <a:ext cx="2301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spc="-14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감사합니다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8A8EE56-7773-FEBA-238C-EA26150253E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513" y="5949949"/>
            <a:ext cx="1248002" cy="308331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40670107-E24D-89C6-1B5C-AAB014953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15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7844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Appendix)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영문번역 샘플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84C55-DB05-0E78-FA77-6C209872AC1E}"/>
              </a:ext>
            </a:extLst>
          </p:cNvPr>
          <p:cNvSpPr txBox="1"/>
          <p:nvPr/>
        </p:nvSpPr>
        <p:spPr>
          <a:xfrm>
            <a:off x="705463" y="953045"/>
            <a:ext cx="10771757" cy="58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3191" algn="just" fontAlgn="base">
              <a:spcBef>
                <a:spcPts val="500"/>
              </a:spcBef>
            </a:pP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해당 샘플은 실제 과업 수행 시와 동일한 절차를 거쳐 번역 및 감수 처리되었습니다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.</a:t>
            </a:r>
          </a:p>
          <a:p>
            <a:pPr indent="-123191" algn="just" fontAlgn="base">
              <a:spcBef>
                <a:spcPts val="500"/>
              </a:spcBef>
            </a:pP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번역가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: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박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O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휘 리드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,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원어민 감수자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: Ian OOOOO,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내국인 데스크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: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박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O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윤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,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최종 담당자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: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김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O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인</a:t>
            </a:r>
            <a:endParaRPr lang="en-US" altLang="ko-KR" sz="1400" kern="0" spc="-50" dirty="0">
              <a:solidFill>
                <a:srgbClr val="000000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D26FCC62-E398-9338-17BA-BFBD974E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16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25BD29B-0391-4F6B-9A24-11C9A4CF8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524" y="1591529"/>
            <a:ext cx="9867900" cy="470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20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Appendix)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영문번역 샘플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80CB8CD4-7600-0CFE-56D3-D487416E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17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529ECBD-A6B5-DE99-1EB0-B37B3A5C0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55" y="1246494"/>
            <a:ext cx="9877315" cy="47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16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Appendix)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영문번역 샘플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48FE8BA6-05C3-366E-50C2-F6CFAF3A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18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4598035-5609-183E-7F32-A32507673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592" y="1241150"/>
            <a:ext cx="9898357" cy="47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62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5C17FFA5-CBFB-0324-9AAC-0DC920A26919}"/>
              </a:ext>
            </a:extLst>
          </p:cNvPr>
          <p:cNvSpPr txBox="1"/>
          <p:nvPr/>
        </p:nvSpPr>
        <p:spPr>
          <a:xfrm>
            <a:off x="4481741" y="1322027"/>
            <a:ext cx="2419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spc="-149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목차</a:t>
            </a:r>
          </a:p>
        </p:txBody>
      </p:sp>
      <p:pic>
        <p:nvPicPr>
          <p:cNvPr id="70" name="그래픽 69">
            <a:extLst>
              <a:ext uri="{FF2B5EF4-FFF2-40B4-BE49-F238E27FC236}">
                <a16:creationId xmlns:a16="http://schemas.microsoft.com/office/drawing/2014/main" id="{18A04D85-8F96-907D-85AF-E4DE6A507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1154" y="3575922"/>
            <a:ext cx="664508" cy="398347"/>
          </a:xfrm>
          <a:prstGeom prst="rect">
            <a:avLst/>
          </a:prstGeom>
        </p:spPr>
      </p:pic>
      <p:pic>
        <p:nvPicPr>
          <p:cNvPr id="71" name="그래픽 70">
            <a:extLst>
              <a:ext uri="{FF2B5EF4-FFF2-40B4-BE49-F238E27FC236}">
                <a16:creationId xmlns:a16="http://schemas.microsoft.com/office/drawing/2014/main" id="{C5E2EEA8-8A23-1CA1-423F-38791F040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1154" y="4198443"/>
            <a:ext cx="664508" cy="398347"/>
          </a:xfrm>
          <a:prstGeom prst="rect">
            <a:avLst/>
          </a:prstGeom>
        </p:spPr>
      </p:pic>
      <p:pic>
        <p:nvPicPr>
          <p:cNvPr id="72" name="그래픽 71">
            <a:extLst>
              <a:ext uri="{FF2B5EF4-FFF2-40B4-BE49-F238E27FC236}">
                <a16:creationId xmlns:a16="http://schemas.microsoft.com/office/drawing/2014/main" id="{A72B0CE1-2EF4-3F58-C345-29AA9EB69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1154" y="4820966"/>
            <a:ext cx="664508" cy="398347"/>
          </a:xfrm>
          <a:prstGeom prst="rect">
            <a:avLst/>
          </a:prstGeom>
        </p:spPr>
      </p:pic>
      <p:pic>
        <p:nvPicPr>
          <p:cNvPr id="69" name="그래픽 68">
            <a:extLst>
              <a:ext uri="{FF2B5EF4-FFF2-40B4-BE49-F238E27FC236}">
                <a16:creationId xmlns:a16="http://schemas.microsoft.com/office/drawing/2014/main" id="{C4264809-6C62-0DA3-78C4-6C3B2CBD1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1154" y="2953400"/>
            <a:ext cx="664508" cy="398347"/>
          </a:xfrm>
          <a:prstGeom prst="rect">
            <a:avLst/>
          </a:prstGeom>
        </p:spPr>
      </p:pic>
      <p:pic>
        <p:nvPicPr>
          <p:cNvPr id="54" name="그래픽 53">
            <a:extLst>
              <a:ext uri="{FF2B5EF4-FFF2-40B4-BE49-F238E27FC236}">
                <a16:creationId xmlns:a16="http://schemas.microsoft.com/office/drawing/2014/main" id="{FE339A0F-2221-0E38-B72D-95A911D7A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1154" y="2330877"/>
            <a:ext cx="664508" cy="39834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CFD7CE3-D237-2176-68E6-C2B357ADFAA6}"/>
              </a:ext>
            </a:extLst>
          </p:cNvPr>
          <p:cNvSpPr txBox="1"/>
          <p:nvPr/>
        </p:nvSpPr>
        <p:spPr>
          <a:xfrm>
            <a:off x="4514165" y="2283701"/>
            <a:ext cx="2911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49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01</a:t>
            </a:r>
            <a:r>
              <a:rPr lang="en-US" altLang="ko-KR" sz="2800" spc="-149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  </a:t>
            </a:r>
            <a:r>
              <a:rPr lang="ko-KR" altLang="en-US" sz="2800" spc="-149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사업 개요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164EC5-1416-C47A-47DB-62809D36ABA8}"/>
              </a:ext>
            </a:extLst>
          </p:cNvPr>
          <p:cNvSpPr txBox="1"/>
          <p:nvPr/>
        </p:nvSpPr>
        <p:spPr>
          <a:xfrm>
            <a:off x="4514165" y="2903171"/>
            <a:ext cx="2911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49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02</a:t>
            </a:r>
            <a:r>
              <a:rPr lang="en-US" altLang="ko-KR" sz="2800" spc="-149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  </a:t>
            </a:r>
            <a:r>
              <a:rPr lang="ko-KR" altLang="en-US" sz="2800" spc="-149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회사 소개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B3627C-5438-C2BA-93E3-FA641C9BC114}"/>
              </a:ext>
            </a:extLst>
          </p:cNvPr>
          <p:cNvSpPr txBox="1"/>
          <p:nvPr/>
        </p:nvSpPr>
        <p:spPr>
          <a:xfrm>
            <a:off x="4514166" y="3522642"/>
            <a:ext cx="3478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49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03</a:t>
            </a:r>
            <a:r>
              <a:rPr lang="en-US" altLang="ko-KR" sz="2800" spc="-149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  </a:t>
            </a:r>
            <a:r>
              <a:rPr lang="ko-KR" altLang="en-US" sz="2800" spc="-149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사업 추진 절차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C9BA38F-1686-E58E-45AC-DF53509FFCB5}"/>
              </a:ext>
            </a:extLst>
          </p:cNvPr>
          <p:cNvSpPr txBox="1"/>
          <p:nvPr/>
        </p:nvSpPr>
        <p:spPr>
          <a:xfrm>
            <a:off x="4514166" y="4142114"/>
            <a:ext cx="363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49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04</a:t>
            </a:r>
            <a:r>
              <a:rPr lang="en-US" altLang="ko-KR" sz="2800" spc="-149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  </a:t>
            </a:r>
            <a:r>
              <a:rPr lang="ko-KR" altLang="en-US" sz="2800" spc="-149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조직도 및 인력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8830E8-9430-EBF4-5FF1-305E7B828427}"/>
              </a:ext>
            </a:extLst>
          </p:cNvPr>
          <p:cNvSpPr txBox="1"/>
          <p:nvPr/>
        </p:nvSpPr>
        <p:spPr>
          <a:xfrm>
            <a:off x="4514165" y="4761584"/>
            <a:ext cx="3076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49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05</a:t>
            </a:r>
            <a:r>
              <a:rPr lang="en-US" altLang="ko-KR" sz="2800" spc="-149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   </a:t>
            </a:r>
            <a:r>
              <a:rPr lang="ko-KR" altLang="en-US" sz="2800" spc="-149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맺음말</a:t>
            </a:r>
          </a:p>
        </p:txBody>
      </p:sp>
      <p:cxnSp>
        <p:nvCxnSpPr>
          <p:cNvPr id="78" name="直線コネクタ 7">
            <a:extLst>
              <a:ext uri="{FF2B5EF4-FFF2-40B4-BE49-F238E27FC236}">
                <a16:creationId xmlns:a16="http://schemas.microsoft.com/office/drawing/2014/main" id="{228BBC27-EA74-375F-EC07-D04E5DFDB7F4}"/>
              </a:ext>
            </a:extLst>
          </p:cNvPr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21">
            <a:extLst>
              <a:ext uri="{FF2B5EF4-FFF2-40B4-BE49-F238E27FC236}">
                <a16:creationId xmlns:a16="http://schemas.microsoft.com/office/drawing/2014/main" id="{91FC3E75-7480-1BCF-9A53-20E71AAF4E0D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BEFEF984-F5D9-193E-C350-FDBF0DE413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41A9BE3F-E308-E833-79FF-EC211E0B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7887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Appendix)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중문번역 샘플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B2CF08-F3F0-D037-8D5B-AEC1A96F66F9}"/>
              </a:ext>
            </a:extLst>
          </p:cNvPr>
          <p:cNvSpPr txBox="1"/>
          <p:nvPr/>
        </p:nvSpPr>
        <p:spPr>
          <a:xfrm>
            <a:off x="705463" y="953045"/>
            <a:ext cx="10771757" cy="58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3191" algn="just" fontAlgn="base">
              <a:spcBef>
                <a:spcPts val="500"/>
              </a:spcBef>
            </a:pP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해당 샘플은 실제 과업 수행 시와 동일한 절차를 거쳐 번역 및 감수 처리되었습니다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.</a:t>
            </a:r>
          </a:p>
          <a:p>
            <a:pPr indent="-123191" algn="just" fontAlgn="base">
              <a:spcBef>
                <a:spcPts val="500"/>
              </a:spcBef>
            </a:pP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번역가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: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기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O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수 리드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,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원어민 감수자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: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김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O,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내국인 데스크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: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문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O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희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,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최종 담당자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: 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권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O</a:t>
            </a:r>
            <a:r>
              <a:rPr lang="ko-KR" altLang="en-US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령  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(*</a:t>
            </a:r>
            <a:r>
              <a:rPr lang="ko-KR" altLang="en-US" sz="1400" kern="0" spc="-50" dirty="0">
                <a:solidFill>
                  <a:srgbClr val="000000"/>
                </a:solidFill>
                <a:highlight>
                  <a:srgbClr val="FFFF00"/>
                </a:highlight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추후 수임자와 인원구성은 다소 변동될 수 있음</a:t>
            </a:r>
            <a:r>
              <a:rPr lang="en-US" altLang="ko-KR" sz="1400" kern="0" spc="-50" dirty="0">
                <a:solidFill>
                  <a:srgbClr val="000000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)</a:t>
            </a: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A073D7D0-88EF-6886-44AE-47643457A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20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88E10AE-B528-F7EF-0162-56566B385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19" y="1648360"/>
            <a:ext cx="7716837" cy="45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94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Appendix)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중문번역 샘플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DAEEA5FA-EC6F-9AFC-DD9D-8AC2CD51C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21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210B498-516D-10D5-3946-64D82A3B0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21" y="1354199"/>
            <a:ext cx="7668634" cy="45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87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Appendix)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중문번역 샘플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AEEA198A-1D0B-1079-CD57-F09E19CF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22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00A9FD6-998D-F4B5-8774-B9DD0DB99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451" y="1357413"/>
            <a:ext cx="7611214" cy="45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4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01 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사업 개요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表 6">
            <a:extLst>
              <a:ext uri="{FF2B5EF4-FFF2-40B4-BE49-F238E27FC236}">
                <a16:creationId xmlns:a16="http://schemas.microsoft.com/office/drawing/2014/main" id="{8363BADB-1E70-41D2-A2B1-F9D2855D4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713708"/>
              </p:ext>
            </p:extLst>
          </p:nvPr>
        </p:nvGraphicFramePr>
        <p:xfrm>
          <a:off x="720540" y="1217390"/>
          <a:ext cx="10756681" cy="4560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3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8846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구 분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57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내  용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57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066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고객명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서울특별시</a:t>
                      </a:r>
                      <a:endParaRPr kumimoji="1" lang="ja-JP" altLang="en-US" sz="2000" b="1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665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사업 내용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</a:t>
                      </a:r>
                      <a:r>
                        <a:rPr kumimoji="1" lang="en-US" altLang="ko-KR" sz="1800" kern="1200" dirty="0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2022</a:t>
                      </a:r>
                      <a:r>
                        <a:rPr kumimoji="1" lang="ko-KR" altLang="en-US" sz="1800" kern="1200" dirty="0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년 자치법규 외국어</a:t>
                      </a:r>
                      <a:r>
                        <a:rPr kumimoji="1" lang="en-US" altLang="ko-KR" sz="1800" kern="1200" dirty="0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1800" kern="1200" dirty="0" err="1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영문〮중문</a:t>
                      </a:r>
                      <a:r>
                        <a:rPr kumimoji="1" lang="en-US" altLang="ko-KR" sz="1800" kern="1200" dirty="0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) </a:t>
                      </a:r>
                      <a:r>
                        <a:rPr kumimoji="1" lang="ko-KR" altLang="en-US" sz="1800" kern="1200" dirty="0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전문번역 및 감수 용역</a:t>
                      </a:r>
                      <a:endParaRPr kumimoji="1" lang="ja-JP" altLang="en-US" sz="1800" kern="1200" dirty="0">
                        <a:solidFill>
                          <a:schemeClr val="dk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  <a:cs typeface="+mn-cs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4018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사업 목적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- </a:t>
                      </a:r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시 거주</a:t>
                      </a:r>
                      <a:r>
                        <a:rPr kumimoji="1" lang="en-US" altLang="ko-KR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/</a:t>
                      </a:r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경제활동 영위 외국인에 </a:t>
                      </a:r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effectLst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법규적 전문성 및 정확성 갖춘 자치법규 번역서비스</a:t>
                      </a:r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 제공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- </a:t>
                      </a:r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시 제도 및 문화 관련 자치법규의 대내외 전달 및 홍보를 통한 </a:t>
                      </a:r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effectLst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세계적 이해증진</a:t>
                      </a: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, </a:t>
                      </a:r>
                      <a:br>
                        <a:rPr lang="en-US" altLang="ko-KR" sz="1600" kern="1200" dirty="0">
                          <a:solidFill>
                            <a:schemeClr val="dk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</a:br>
                      <a:r>
                        <a:rPr lang="en-US" altLang="ko-KR" sz="1600" kern="1200" dirty="0">
                          <a:solidFill>
                            <a:schemeClr val="dk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   </a:t>
                      </a:r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effectLst/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대외교류 촉진과 해외홍보를 통한 </a:t>
                      </a:r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effectLst/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  <a:cs typeface="+mn-cs"/>
                        </a:rPr>
                        <a:t>도시경쟁력 강화 도모</a:t>
                      </a: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699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사업 범위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영문번역 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49</a:t>
                      </a:r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건 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조례 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28</a:t>
                      </a:r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건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규칙 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</a:t>
                      </a:r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건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), </a:t>
                      </a:r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중문번역 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31</a:t>
                      </a:r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건 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조례 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28</a:t>
                      </a:r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건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규칙 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3</a:t>
                      </a:r>
                      <a:r>
                        <a:rPr kumimoji="1" lang="ko-KR" altLang="en-US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건</a:t>
                      </a:r>
                      <a:r>
                        <a:rPr kumimoji="1" lang="en-US" altLang="ko-KR" sz="18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</a:p>
                    <a:p>
                      <a:pPr algn="l"/>
                      <a:endParaRPr kumimoji="1" lang="en-US" altLang="ja-JP" sz="11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l"/>
                      <a:r>
                        <a:rPr kumimoji="1" lang="en-US" altLang="ja-JP" sz="1600" baseline="30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*</a:t>
                      </a:r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이외 번역 대상 자치법규 추가될 수 있음</a:t>
                      </a:r>
                      <a:endParaRPr kumimoji="1" lang="ja-JP" altLang="en-US" sz="16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7B8C7D85-D7D5-89D3-EFFD-DB6E595F7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6300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704118C0-54C7-7EEA-FFB5-A430AFED3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364" y="1067191"/>
            <a:ext cx="1749637" cy="5301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02 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회사 소개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テキスト ボックス 5">
            <a:extLst>
              <a:ext uri="{FF2B5EF4-FFF2-40B4-BE49-F238E27FC236}">
                <a16:creationId xmlns:a16="http://schemas.microsoft.com/office/drawing/2014/main" id="{038BC306-6FB4-3CCE-D89B-71195DE909F3}"/>
              </a:ext>
            </a:extLst>
          </p:cNvPr>
          <p:cNvSpPr txBox="1"/>
          <p:nvPr/>
        </p:nvSpPr>
        <p:spPr>
          <a:xfrm>
            <a:off x="824141" y="1085920"/>
            <a:ext cx="230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 dirty="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일반 정보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graphicFrame>
        <p:nvGraphicFramePr>
          <p:cNvPr id="9" name="表 6">
            <a:extLst>
              <a:ext uri="{FF2B5EF4-FFF2-40B4-BE49-F238E27FC236}">
                <a16:creationId xmlns:a16="http://schemas.microsoft.com/office/drawing/2014/main" id="{7A2B6641-6EC9-F5A5-D452-BDFAA5F9D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501349"/>
              </p:ext>
            </p:extLst>
          </p:nvPr>
        </p:nvGraphicFramePr>
        <p:xfrm>
          <a:off x="720540" y="1976091"/>
          <a:ext cx="10756681" cy="3551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3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111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구 분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57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내  용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57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292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회사명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케이에스인터내셔널 </a:t>
                      </a:r>
                      <a:r>
                        <a:rPr kumimoji="1" lang="en-US" altLang="ko-KR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(KS International)</a:t>
                      </a:r>
                      <a:endParaRPr kumimoji="1" lang="ja-JP" altLang="en-US" sz="2000" b="1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85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대표자명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2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김명규</a:t>
                      </a:r>
                      <a:endParaRPr kumimoji="1" lang="ja-JP" altLang="en-US" sz="2000" kern="1200" dirty="0">
                        <a:solidFill>
                          <a:schemeClr val="dk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  <a:cs typeface="+mn-cs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496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주소</a:t>
                      </a:r>
                      <a:r>
                        <a:rPr kumimoji="1" lang="en-US" altLang="ko-KR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/</a:t>
                      </a:r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연락처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서울특별시 강남구 도곡동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467-24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우성캐릭터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199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오피스텔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1703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호</a:t>
                      </a:r>
                      <a:endParaRPr lang="en-US" altLang="ko-KR" sz="200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Tel. 02-6242-2009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5684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홈페이지</a:t>
                      </a:r>
                      <a:endParaRPr kumimoji="1" lang="ja-JP" altLang="en-US" sz="20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ko-KR" sz="2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http://ksinternational.co.kr/web/</a:t>
                      </a:r>
                      <a:endParaRPr kumimoji="1" lang="en-US" altLang="ja-JP" sz="11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39F42B3-B3EA-F4F5-1D96-5892E0C3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509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704118C0-54C7-7EEA-FFB5-A430AFED3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363" y="1067191"/>
            <a:ext cx="969858" cy="5301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02 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회사 소개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テキスト ボックス 5">
            <a:extLst>
              <a:ext uri="{FF2B5EF4-FFF2-40B4-BE49-F238E27FC236}">
                <a16:creationId xmlns:a16="http://schemas.microsoft.com/office/drawing/2014/main" id="{038BC306-6FB4-3CCE-D89B-71195DE909F3}"/>
              </a:ext>
            </a:extLst>
          </p:cNvPr>
          <p:cNvSpPr txBox="1"/>
          <p:nvPr/>
        </p:nvSpPr>
        <p:spPr>
          <a:xfrm>
            <a:off x="824140" y="1085920"/>
            <a:ext cx="1135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 dirty="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비전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EE9C1101-DA3E-14AC-2D5D-B7CBB2EA3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571" y="1331100"/>
            <a:ext cx="8384964" cy="153940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ko-KR" sz="22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‘21</a:t>
            </a:r>
            <a:r>
              <a:rPr lang="ko-KR" altLang="en-US" sz="22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세기 오염 없이 청정하고 깨끗한 푸른 나라 </a:t>
            </a:r>
            <a:r>
              <a:rPr lang="ko-KR" altLang="en-US" sz="2201" dirty="0" err="1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만들기’를</a:t>
            </a:r>
            <a:r>
              <a:rPr lang="ko-KR" altLang="en-US" sz="22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위한 </a:t>
            </a:r>
            <a:br>
              <a:rPr lang="en-US" altLang="ko-KR" sz="22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</a:br>
            <a:r>
              <a:rPr lang="ko-KR" altLang="en-US" sz="22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정부와 기업들의 행보에 발맞춘</a:t>
            </a:r>
            <a:endParaRPr lang="en-US" altLang="ko-KR" sz="2201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sz="22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순도 높고 오점 없는</a:t>
            </a:r>
            <a:br>
              <a:rPr lang="en-US" altLang="ko-KR" sz="22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</a:br>
            <a:r>
              <a:rPr lang="ko-KR" altLang="en-US" sz="2201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고품격 통번역 서비스 제공</a:t>
            </a: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BECAE83F-4FE4-7B28-7CD2-A05B0A455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363" y="3241525"/>
            <a:ext cx="1663911" cy="530199"/>
          </a:xfrm>
          <a:prstGeom prst="rect">
            <a:avLst/>
          </a:prstGeom>
        </p:spPr>
      </p:pic>
      <p:sp>
        <p:nvSpPr>
          <p:cNvPr id="7" name="テキスト ボックス 5">
            <a:extLst>
              <a:ext uri="{FF2B5EF4-FFF2-40B4-BE49-F238E27FC236}">
                <a16:creationId xmlns:a16="http://schemas.microsoft.com/office/drawing/2014/main" id="{6E8AE1CE-5C60-FB6E-33B7-90E3C73A8529}"/>
              </a:ext>
            </a:extLst>
          </p:cNvPr>
          <p:cNvSpPr txBox="1"/>
          <p:nvPr/>
        </p:nvSpPr>
        <p:spPr>
          <a:xfrm>
            <a:off x="824140" y="3260254"/>
            <a:ext cx="163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경영 이념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0B4742-0AEB-FFD2-72BD-F64D4536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207" y="3439082"/>
            <a:ext cx="5079589" cy="24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B2557E1E-3572-8B7C-FC57-6F84F60E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9286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704118C0-54C7-7EEA-FFB5-A430AFED3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363" y="1067191"/>
            <a:ext cx="2016338" cy="5301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02 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회사 소개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テキスト ボックス 5">
            <a:extLst>
              <a:ext uri="{FF2B5EF4-FFF2-40B4-BE49-F238E27FC236}">
                <a16:creationId xmlns:a16="http://schemas.microsoft.com/office/drawing/2014/main" id="{038BC306-6FB4-3CCE-D89B-71195DE909F3}"/>
              </a:ext>
            </a:extLst>
          </p:cNvPr>
          <p:cNvSpPr txBox="1"/>
          <p:nvPr/>
        </p:nvSpPr>
        <p:spPr>
          <a:xfrm>
            <a:off x="824140" y="1085920"/>
            <a:ext cx="2414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대표자 경력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FDF78222-0956-172C-431A-2F3DEE6EE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916" y="1866975"/>
            <a:ext cx="10779760" cy="381255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최종학력 </a:t>
            </a:r>
            <a:r>
              <a:rPr lang="en-US" altLang="ko-KR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Univ. of Wisconsin at Madison </a:t>
            </a: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경제학과 학사 졸업</a:t>
            </a:r>
            <a:r>
              <a:rPr lang="en-US" altLang="ko-KR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ko-KR" altLang="en-US" sz="2400" dirty="0" err="1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자동차금형수출업체</a:t>
            </a: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</a:t>
            </a:r>
            <a:r>
              <a:rPr lang="en-US" altLang="ko-KR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(</a:t>
            </a: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동탑산업훈장상수여</a:t>
            </a:r>
            <a:r>
              <a:rPr lang="en-US" altLang="ko-KR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) </a:t>
            </a: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본사 전담 번역</a:t>
            </a:r>
            <a:r>
              <a:rPr lang="en-US" altLang="ko-KR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/</a:t>
            </a: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수행 통역</a:t>
            </a:r>
            <a:endParaRPr lang="en-US" altLang="ko-KR" sz="2400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  <a:p>
            <a:pPr lvl="1">
              <a:lnSpc>
                <a:spcPct val="110000"/>
              </a:lnSpc>
            </a:pP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전담 외 해외영업 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(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각종 문서 번역 및 임원진 영어 통역 업무 주요 수행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삼성전자정보통신연구소 네트워크 사업부 다큐먼트 센터 지원</a:t>
            </a:r>
            <a:endParaRPr lang="en-US" altLang="ko-KR" sz="1051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  <a:p>
            <a:pPr lvl="1">
              <a:lnSpc>
                <a:spcPct val="110000"/>
              </a:lnSpc>
            </a:pP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아웃소싱 번역업체 한영 전문 번역사로서 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35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여개 중대형 프로젝트 동반 수행 참여</a:t>
            </a:r>
            <a:endParaRPr lang="en-US" altLang="ko-KR" sz="16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pPr lvl="1">
              <a:lnSpc>
                <a:spcPct val="110000"/>
              </a:lnSpc>
            </a:pP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주요작업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: 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매뉴얼 및 시스템 구축 관련 한영 번역 등</a:t>
            </a:r>
            <a:b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</a:b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(WiBro 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등 신기술 한영 번역 프로젝트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한영</a:t>
            </a:r>
            <a:r>
              <a:rPr lang="en-US" altLang="ko-KR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/</a:t>
            </a: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영한번역 및 </a:t>
            </a:r>
            <a:r>
              <a:rPr lang="en-US" altLang="ko-KR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(</a:t>
            </a: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수행</a:t>
            </a:r>
            <a:r>
              <a:rPr lang="en-US" altLang="ko-KR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)</a:t>
            </a: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통역 전문 프리랜서 경력 </a:t>
            </a:r>
            <a:r>
              <a:rPr lang="en-US" altLang="ko-KR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</a:t>
            </a:r>
            <a:r>
              <a:rPr lang="ko-KR" altLang="en-US" sz="24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년</a:t>
            </a:r>
            <a:endParaRPr lang="en-US" altLang="ko-KR" sz="1600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  <a:p>
            <a:pPr lvl="1">
              <a:lnSpc>
                <a:spcPct val="110000"/>
              </a:lnSpc>
            </a:pP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KCC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건설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, Lacoste, GS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건설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, 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하나로 통신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, 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코엑스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, 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광양시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, 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대전시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, 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코엑스 수출포럼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, 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세계 기업 박람회 통역 등 </a:t>
            </a:r>
            <a:endParaRPr lang="en-US" altLang="ko-KR" sz="1600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F559A58-5048-7EA5-A396-212F97160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7414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704118C0-54C7-7EEA-FFB5-A430AFED3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363" y="1067191"/>
            <a:ext cx="969858" cy="5301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02 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회사 소개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テキスト ボックス 5">
            <a:extLst>
              <a:ext uri="{FF2B5EF4-FFF2-40B4-BE49-F238E27FC236}">
                <a16:creationId xmlns:a16="http://schemas.microsoft.com/office/drawing/2014/main" id="{038BC306-6FB4-3CCE-D89B-71195DE909F3}"/>
              </a:ext>
            </a:extLst>
          </p:cNvPr>
          <p:cNvSpPr txBox="1"/>
          <p:nvPr/>
        </p:nvSpPr>
        <p:spPr>
          <a:xfrm>
            <a:off x="824140" y="1085920"/>
            <a:ext cx="1135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 dirty="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연혁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graphicFrame>
        <p:nvGraphicFramePr>
          <p:cNvPr id="5" name="表 6">
            <a:extLst>
              <a:ext uri="{FF2B5EF4-FFF2-40B4-BE49-F238E27FC236}">
                <a16:creationId xmlns:a16="http://schemas.microsoft.com/office/drawing/2014/main" id="{15EA3951-AA51-B714-5C21-F17D9CF4D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5074"/>
              </p:ext>
            </p:extLst>
          </p:nvPr>
        </p:nvGraphicFramePr>
        <p:xfrm>
          <a:off x="720540" y="1765926"/>
          <a:ext cx="10756681" cy="4320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3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761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16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연 도</a:t>
                      </a:r>
                      <a:endParaRPr kumimoji="1" lang="ja-JP" altLang="en-US" sz="16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57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16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내  용</a:t>
                      </a:r>
                      <a:endParaRPr kumimoji="1" lang="ja-JP" altLang="en-US" sz="16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57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3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ko-KR" sz="16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2007. 4. 9.</a:t>
                      </a:r>
                      <a:endParaRPr kumimoji="1" lang="ja-JP" altLang="en-US" sz="16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ko-KR" altLang="en-US" sz="1600" b="1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사업자등록 및 영어전문번역업체로 개업</a:t>
                      </a:r>
                      <a:endParaRPr kumimoji="1" lang="ja-JP" altLang="en-US" sz="1600" b="1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3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ko-KR" sz="16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2007. 9.</a:t>
                      </a:r>
                      <a:endParaRPr kumimoji="1" lang="ja-JP" altLang="en-US" sz="16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ko-KR" altLang="en-US" sz="1600" kern="1200" dirty="0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번역언어 확대 </a:t>
                      </a:r>
                      <a:r>
                        <a:rPr kumimoji="1" lang="en-US" altLang="ko-KR" sz="1600" kern="1200" dirty="0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1600" kern="1200" dirty="0" err="1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중어</a:t>
                      </a:r>
                      <a:r>
                        <a:rPr kumimoji="1" lang="en-US" altLang="ko-KR" sz="1600" kern="1200" dirty="0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/</a:t>
                      </a:r>
                      <a:r>
                        <a:rPr kumimoji="1" lang="ko-KR" altLang="en-US" sz="1600" kern="1200" dirty="0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일어</a:t>
                      </a:r>
                      <a:r>
                        <a:rPr kumimoji="1" lang="en-US" altLang="ko-KR" sz="1600" kern="1200" dirty="0">
                          <a:solidFill>
                            <a:schemeClr val="dk1"/>
                          </a:solidFill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  <a:cs typeface="+mn-cs"/>
                        </a:rPr>
                        <a:t>)</a:t>
                      </a:r>
                      <a:endParaRPr kumimoji="1" lang="ja-JP" altLang="en-US" sz="1600" kern="1200" dirty="0">
                        <a:solidFill>
                          <a:schemeClr val="dk1"/>
                        </a:solidFill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  <a:cs typeface="+mn-cs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3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ko-KR" sz="16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2008. 5.</a:t>
                      </a:r>
                      <a:endParaRPr kumimoji="1" lang="ja-JP" altLang="en-US" sz="16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언어별 원어민 감수 서비스 시작</a:t>
                      </a:r>
                      <a:endParaRPr lang="ko-KR" altLang="en-US" sz="1600" kern="1200" dirty="0">
                        <a:solidFill>
                          <a:schemeClr val="dk1"/>
                        </a:solidFill>
                        <a:effectLst/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  <a:cs typeface="+mn-cs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3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ko-KR" sz="16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2009. 8.</a:t>
                      </a:r>
                      <a:endParaRPr kumimoji="1" lang="ja-JP" altLang="en-US" sz="16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통역서비스 개시 </a:t>
                      </a:r>
                      <a:r>
                        <a:rPr kumimoji="1" lang="en-US" altLang="ko-KR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(</a:t>
                      </a:r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영어</a:t>
                      </a:r>
                      <a:r>
                        <a:rPr kumimoji="1" lang="en-US" altLang="ko-KR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/</a:t>
                      </a:r>
                      <a:r>
                        <a:rPr kumimoji="1" lang="ko-KR" altLang="en-US" sz="16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중어</a:t>
                      </a:r>
                      <a:r>
                        <a:rPr kumimoji="1" lang="en-US" altLang="ko-KR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/</a:t>
                      </a:r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일어</a:t>
                      </a:r>
                      <a:r>
                        <a:rPr kumimoji="1" lang="en-US" altLang="ko-KR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)</a:t>
                      </a:r>
                      <a:endParaRPr kumimoji="1" lang="ja-JP" altLang="en-US" sz="16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13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2009. 10.</a:t>
                      </a:r>
                      <a:endParaRPr kumimoji="1" lang="ja-JP" altLang="en-US" sz="16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ko-KR" altLang="en-US" sz="16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다국어통번역서비스</a:t>
                      </a:r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개시</a:t>
                      </a:r>
                      <a:endParaRPr kumimoji="1" lang="en-US" altLang="ko-KR" sz="16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l"/>
                      <a:endParaRPr kumimoji="1" lang="en-US" altLang="ja-JP" sz="11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  <a:p>
                      <a:pPr algn="l"/>
                      <a:r>
                        <a:rPr kumimoji="1" lang="en-US" altLang="ja-JP" sz="1400" baseline="300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*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서비스 언어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: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한국어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영어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일본어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중국어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스페인어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프랑스어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독일어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러시아어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아랍어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</a:p>
                    <a:p>
                      <a:pPr algn="l"/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 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힌디어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포르투갈어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베트남어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이탈리아어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터키어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페르시아어</a:t>
                      </a:r>
                      <a:r>
                        <a:rPr kumimoji="1" lang="en-US" altLang="ko-KR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4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폴란드어</a:t>
                      </a: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12372"/>
                  </a:ext>
                </a:extLst>
              </a:tr>
              <a:tr h="4363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2010. 3.</a:t>
                      </a:r>
                      <a:endParaRPr kumimoji="1" lang="ja-JP" altLang="en-US" sz="16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영문 웹사이트 개설</a:t>
                      </a:r>
                      <a:endParaRPr kumimoji="1" lang="ja-JP" altLang="en-US" sz="16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660825"/>
                  </a:ext>
                </a:extLst>
              </a:tr>
              <a:tr h="4363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2012.5. ~ </a:t>
                      </a:r>
                      <a:r>
                        <a:rPr kumimoji="1" lang="ko-KR" altLang="en-US" sz="1600" dirty="0"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현재</a:t>
                      </a:r>
                      <a:endParaRPr kumimoji="1" lang="ja-JP" altLang="en-US" sz="1600" dirty="0"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 marT="45721" marB="45721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한국국학진흥원</a:t>
                      </a:r>
                      <a:r>
                        <a:rPr kumimoji="1" lang="en-US" altLang="ko-KR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해양환경공단</a:t>
                      </a:r>
                      <a:r>
                        <a:rPr kumimoji="1" lang="en-US" altLang="ko-KR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600" dirty="0" err="1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한국과학기술기획평가원</a:t>
                      </a:r>
                      <a:r>
                        <a:rPr kumimoji="1" lang="en-US" altLang="ko-KR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,LGU+</a:t>
                      </a:r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용산본사</a:t>
                      </a:r>
                      <a:r>
                        <a:rPr kumimoji="1" lang="en-US" altLang="ko-KR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/IDC</a:t>
                      </a:r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메가센터 등 번역</a:t>
                      </a:r>
                      <a:r>
                        <a:rPr kumimoji="1" lang="en-US" altLang="ko-KR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, </a:t>
                      </a:r>
                      <a:r>
                        <a:rPr kumimoji="1" lang="ko-KR" altLang="en-US" sz="1600" dirty="0">
                          <a:latin typeface="에스코어 드림 3 Light" panose="020B0303030302020204" pitchFamily="34" charset="-127"/>
                          <a:ea typeface="에스코어 드림 3 Light" panose="020B0303030302020204" pitchFamily="34" charset="-127"/>
                        </a:rPr>
                        <a:t>통역서비스 매년 꾸준한 업무지원</a:t>
                      </a:r>
                      <a:endParaRPr kumimoji="1" lang="ja-JP" altLang="en-US" sz="1600" dirty="0">
                        <a:latin typeface="에스코어 드림 3 Light" panose="020B0303030302020204" pitchFamily="34" charset="-127"/>
                        <a:ea typeface="에스코어 드림 3 Light" panose="020B0303030302020204" pitchFamily="34" charset="-127"/>
                      </a:endParaRPr>
                    </a:p>
                  </a:txBody>
                  <a:tcPr marT="45721" marB="45721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99879"/>
                  </a:ext>
                </a:extLst>
              </a:tr>
            </a:tbl>
          </a:graphicData>
        </a:graphic>
      </p:graphicFrame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17AA508-9CFA-CEDF-AC57-2E38A041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5900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704118C0-54C7-7EEA-FFB5-A430AFED3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364" y="1067191"/>
            <a:ext cx="1749637" cy="5301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02 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회사 소개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テキスト ボックス 5">
            <a:extLst>
              <a:ext uri="{FF2B5EF4-FFF2-40B4-BE49-F238E27FC236}">
                <a16:creationId xmlns:a16="http://schemas.microsoft.com/office/drawing/2014/main" id="{038BC306-6FB4-3CCE-D89B-71195DE909F3}"/>
              </a:ext>
            </a:extLst>
          </p:cNvPr>
          <p:cNvSpPr txBox="1"/>
          <p:nvPr/>
        </p:nvSpPr>
        <p:spPr>
          <a:xfrm>
            <a:off x="824141" y="1085920"/>
            <a:ext cx="230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 dirty="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사업 영역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D508F-7945-EAD7-DCE6-ADFC99001145}"/>
              </a:ext>
            </a:extLst>
          </p:cNvPr>
          <p:cNvSpPr txBox="1"/>
          <p:nvPr/>
        </p:nvSpPr>
        <p:spPr>
          <a:xfrm>
            <a:off x="945024" y="2268888"/>
            <a:ext cx="4901276" cy="341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전문분야 번역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:</a:t>
            </a:r>
            <a:b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</a:b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의학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법률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건축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환경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경제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경영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/IT/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기계공학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생명공학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순수과학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의학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역사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산업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광고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예술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첨단과학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전자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컴퓨터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기술문서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연구자료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특허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소송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제품매뉴얼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시방서</a:t>
            </a:r>
            <a:r>
              <a:rPr lang="en-US" altLang="ko-KR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6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사용설명서 등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 </a:t>
            </a:r>
          </a:p>
          <a:p>
            <a:pPr marL="285753" indent="-28575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대학원 및 박사 초록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논문 번역</a:t>
            </a:r>
            <a:endParaRPr lang="en-US" altLang="ko-KR" sz="1801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pPr marL="285753" indent="-28575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해외 대학원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(MBA 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포함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)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진학용 에세이 및 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SOP 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전문 번역</a:t>
            </a:r>
            <a:endParaRPr lang="en-US" altLang="ko-KR" sz="1801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pPr marL="285753" indent="-28575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서적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, 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출판 간행물 번역</a:t>
            </a:r>
            <a:endParaRPr lang="en-US" altLang="ko-KR" sz="1801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pPr marL="285753" indent="-28575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로컬라이제이션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(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현지화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) 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프로젝트 번역 </a:t>
            </a:r>
            <a:endParaRPr lang="en-US" altLang="ko-KR" sz="1801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8B03D-F9AF-0BCA-3F36-CE9F29D310A1}"/>
              </a:ext>
            </a:extLst>
          </p:cNvPr>
          <p:cNvSpPr txBox="1"/>
          <p:nvPr/>
        </p:nvSpPr>
        <p:spPr>
          <a:xfrm>
            <a:off x="2373934" y="1669906"/>
            <a:ext cx="204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itchFamily="34" charset="0"/>
              </a:rPr>
              <a:t>번역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9B190-E6AD-82CE-1C4E-EE6E6F0DF274}"/>
              </a:ext>
            </a:extLst>
          </p:cNvPr>
          <p:cNvSpPr txBox="1"/>
          <p:nvPr/>
        </p:nvSpPr>
        <p:spPr>
          <a:xfrm>
            <a:off x="7774612" y="1669906"/>
            <a:ext cx="204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Arial" pitchFamily="34" charset="0"/>
              </a:rPr>
              <a:t>통역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7B0CBA-0591-F0DB-00C9-C74DB08739E4}"/>
              </a:ext>
            </a:extLst>
          </p:cNvPr>
          <p:cNvSpPr txBox="1"/>
          <p:nvPr/>
        </p:nvSpPr>
        <p:spPr>
          <a:xfrm>
            <a:off x="6568485" y="2414678"/>
            <a:ext cx="4455705" cy="332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동시통역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: 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동시통역대학원 졸업 및 관련분야 경력자로 파견</a:t>
            </a:r>
          </a:p>
          <a:p>
            <a:pPr marL="285753" indent="-28575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순차통역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: 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통역대학원 또는 해외학력 및 거주경험으로 풍부한 경력의 순차통역사로 능력이 검증된 순차통역사 파견</a:t>
            </a:r>
          </a:p>
          <a:p>
            <a:pPr marL="285753" indent="-28575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수행통역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: 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비즈니스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계약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회사소개 업무 관련 수행 통역사 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(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해외유학 및 기본 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Biz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업무수행 통역능력자 파견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)</a:t>
            </a:r>
          </a:p>
          <a:p>
            <a:pPr marL="285753" indent="-28575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VIP 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가이드 수행 및 일반 관광 목적의 관광통역사 파견</a:t>
            </a: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AEAC3E1-6A7C-13CC-ACA9-AE4A9D8E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7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6810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704118C0-54C7-7EEA-FFB5-A430AFED3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563" y="1067191"/>
            <a:ext cx="2575138" cy="5301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08026" y="200164"/>
            <a:ext cx="1040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02   </a:t>
            </a:r>
            <a:r>
              <a:rPr kumimoji="1" lang="ko-KR" altLang="en-US" sz="4000" b="1" spc="-30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회사 소개</a:t>
            </a:r>
            <a:endParaRPr kumimoji="1" lang="ja-JP" altLang="en-US" sz="4000" b="1" spc="-300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>
          <a:xfrm flipV="1">
            <a:off x="695327" y="6626148"/>
            <a:ext cx="10801349" cy="26443"/>
          </a:xfrm>
          <a:prstGeom prst="line">
            <a:avLst/>
          </a:prstGeom>
          <a:ln w="12700">
            <a:solidFill>
              <a:srgbClr val="1F3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1">
            <a:extLst>
              <a:ext uri="{FF2B5EF4-FFF2-40B4-BE49-F238E27FC236}">
                <a16:creationId xmlns:a16="http://schemas.microsoft.com/office/drawing/2014/main" id="{EA0AD441-AFC7-46AC-4A2D-1224677F2092}"/>
              </a:ext>
            </a:extLst>
          </p:cNvPr>
          <p:cNvSpPr txBox="1"/>
          <p:nvPr/>
        </p:nvSpPr>
        <p:spPr>
          <a:xfrm>
            <a:off x="708025" y="6448282"/>
            <a:ext cx="2931093" cy="24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7" algn="l"/>
              </a:tabLst>
            </a:pPr>
            <a:r>
              <a:rPr lang="ko-KR" altLang="en-US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사업수행계획서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[</a:t>
            </a:r>
            <a:r>
              <a:rPr lang="ko-KR" altLang="en-US" sz="1001" i="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정성제안서</a:t>
            </a:r>
            <a:r>
              <a:rPr lang="en-US" altLang="ko-KR" sz="10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]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FEEB32D-1100-E59D-610B-0139AB94EA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29219" y="6313860"/>
            <a:ext cx="1248002" cy="308331"/>
          </a:xfrm>
          <a:prstGeom prst="rect">
            <a:avLst/>
          </a:prstGeom>
        </p:spPr>
      </p:pic>
      <p:sp>
        <p:nvSpPr>
          <p:cNvPr id="2" name="テキスト ボックス 5">
            <a:extLst>
              <a:ext uri="{FF2B5EF4-FFF2-40B4-BE49-F238E27FC236}">
                <a16:creationId xmlns:a16="http://schemas.microsoft.com/office/drawing/2014/main" id="{038BC306-6FB4-3CCE-D89B-71195DE909F3}"/>
              </a:ext>
            </a:extLst>
          </p:cNvPr>
          <p:cNvSpPr txBox="1"/>
          <p:nvPr/>
        </p:nvSpPr>
        <p:spPr>
          <a:xfrm>
            <a:off x="824141" y="1085920"/>
            <a:ext cx="230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spc="-300" dirty="0">
                <a:solidFill>
                  <a:schemeClr val="bg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주요 수주 실적</a:t>
            </a:r>
            <a:endParaRPr kumimoji="1" lang="ja-JP" altLang="en-US" sz="2800" b="1" spc="-300" dirty="0">
              <a:solidFill>
                <a:schemeClr val="bg1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5688647-23D1-82EC-4F28-A8B9CE91BDB4}"/>
              </a:ext>
            </a:extLst>
          </p:cNvPr>
          <p:cNvSpPr/>
          <p:nvPr/>
        </p:nvSpPr>
        <p:spPr>
          <a:xfrm>
            <a:off x="1066924" y="2096260"/>
            <a:ext cx="771262" cy="26588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375C6-E326-13EC-C6F7-F09EA6199F38}"/>
              </a:ext>
            </a:extLst>
          </p:cNvPr>
          <p:cNvSpPr txBox="1"/>
          <p:nvPr/>
        </p:nvSpPr>
        <p:spPr>
          <a:xfrm>
            <a:off x="1052981" y="2075312"/>
            <a:ext cx="875692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1" spc="-149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교육기관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66B8FFA-8BD7-53A6-6D58-BD5C4FBBD51C}"/>
              </a:ext>
            </a:extLst>
          </p:cNvPr>
          <p:cNvSpPr/>
          <p:nvPr/>
        </p:nvSpPr>
        <p:spPr>
          <a:xfrm>
            <a:off x="1021494" y="2096260"/>
            <a:ext cx="45719" cy="2658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  <p:sp>
        <p:nvSpPr>
          <p:cNvPr id="32" name="내용 개체 틀 4">
            <a:extLst>
              <a:ext uri="{FF2B5EF4-FFF2-40B4-BE49-F238E27FC236}">
                <a16:creationId xmlns:a16="http://schemas.microsoft.com/office/drawing/2014/main" id="{C2E3FD2D-5BE9-7CAA-129E-5B710D72E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028" y="2075311"/>
            <a:ext cx="8576965" cy="586069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서울대학교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/KAIST/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성균관대학교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 err="1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서울과기대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단국대학교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전남대학교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강원대학교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</a:p>
          <a:p>
            <a:pPr marL="0">
              <a:spcBef>
                <a:spcPts val="0"/>
              </a:spcBef>
              <a:buNone/>
            </a:pP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콘크리트 학회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지진공학회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등 대학교 연구실 및 학회 논문 번역 및 감수</a:t>
            </a:r>
            <a:endParaRPr lang="en-US" altLang="ko-KR" sz="1801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  <a:p>
            <a:pPr marL="0">
              <a:spcBef>
                <a:spcPts val="0"/>
              </a:spcBef>
              <a:buNone/>
            </a:pPr>
            <a:endParaRPr lang="en-US" altLang="ko-KR" sz="1801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D3607238-360B-8DB6-3F4C-EAE8CAEF954F}"/>
              </a:ext>
            </a:extLst>
          </p:cNvPr>
          <p:cNvSpPr/>
          <p:nvPr/>
        </p:nvSpPr>
        <p:spPr>
          <a:xfrm>
            <a:off x="1066923" y="4742001"/>
            <a:ext cx="499797" cy="26588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064602-6D4A-9BBB-A7F4-1EE2FB6296BC}"/>
              </a:ext>
            </a:extLst>
          </p:cNvPr>
          <p:cNvSpPr txBox="1"/>
          <p:nvPr/>
        </p:nvSpPr>
        <p:spPr>
          <a:xfrm>
            <a:off x="1052980" y="4721054"/>
            <a:ext cx="567472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1" spc="-149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기업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99133359-CE9D-ABED-DC69-B8CFE54BAB7F}"/>
              </a:ext>
            </a:extLst>
          </p:cNvPr>
          <p:cNvSpPr/>
          <p:nvPr/>
        </p:nvSpPr>
        <p:spPr>
          <a:xfrm>
            <a:off x="1021494" y="4742001"/>
            <a:ext cx="45719" cy="2658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  <p:sp>
        <p:nvSpPr>
          <p:cNvPr id="33" name="내용 개체 틀 5">
            <a:extLst>
              <a:ext uri="{FF2B5EF4-FFF2-40B4-BE49-F238E27FC236}">
                <a16:creationId xmlns:a16="http://schemas.microsoft.com/office/drawing/2014/main" id="{A664960E-8FC8-EC62-3367-4CC056BA1066}"/>
              </a:ext>
            </a:extLst>
          </p:cNvPr>
          <p:cNvSpPr txBox="1">
            <a:spLocks/>
          </p:cNvSpPr>
          <p:nvPr/>
        </p:nvSpPr>
        <p:spPr>
          <a:xfrm>
            <a:off x="2152027" y="4721054"/>
            <a:ext cx="9248994" cy="9023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  <a:buNone/>
            </a:pP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LGU+/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삼성물산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현대 모비스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 err="1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서울옥션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북비즈넷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유경기술단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en-US" altLang="ko-KR" sz="1801" dirty="0" err="1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RynKorea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/F1 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디자인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b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</a:br>
            <a:r>
              <a:rPr lang="ko-KR" altLang="en-US" sz="1801" dirty="0" err="1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성우하이텍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엘바 코리아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청우 이엔지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/KCC/IDG Korea/</a:t>
            </a:r>
            <a:r>
              <a:rPr lang="ko-KR" altLang="en-US" sz="1801" dirty="0" err="1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글로웍스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삼성생명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한국투자증권 등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A44A3AD-AD6B-1EDC-A26B-D160142A7DE1}"/>
              </a:ext>
            </a:extLst>
          </p:cNvPr>
          <p:cNvSpPr/>
          <p:nvPr/>
        </p:nvSpPr>
        <p:spPr>
          <a:xfrm>
            <a:off x="1067642" y="3192906"/>
            <a:ext cx="771262" cy="26588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A9E41F-6EA9-A3C0-8A3C-17B147A37A81}"/>
              </a:ext>
            </a:extLst>
          </p:cNvPr>
          <p:cNvSpPr txBox="1"/>
          <p:nvPr/>
        </p:nvSpPr>
        <p:spPr>
          <a:xfrm>
            <a:off x="1053699" y="3171957"/>
            <a:ext cx="875692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1" spc="-149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정부기관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03DE4C2-0CD4-94C5-B15B-78854558B87D}"/>
              </a:ext>
            </a:extLst>
          </p:cNvPr>
          <p:cNvSpPr/>
          <p:nvPr/>
        </p:nvSpPr>
        <p:spPr>
          <a:xfrm>
            <a:off x="1022211" y="3192906"/>
            <a:ext cx="45719" cy="2658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3AA883-71DF-FC69-B8E8-392C26BB6DAC}"/>
              </a:ext>
            </a:extLst>
          </p:cNvPr>
          <p:cNvSpPr txBox="1"/>
          <p:nvPr/>
        </p:nvSpPr>
        <p:spPr>
          <a:xfrm>
            <a:off x="2152027" y="3171959"/>
            <a:ext cx="8869845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 3" panose="05040102010807070707" pitchFamily="18" charset="2"/>
              <a:buNone/>
            </a:pP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한국국학진흥원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해양환경공단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/KISTEP(</a:t>
            </a:r>
            <a:r>
              <a:rPr lang="ko-KR" altLang="en-US" sz="1801" dirty="0" err="1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한국과학기술기획평가원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)/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전주시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서울시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b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</a:b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대구시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특허청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환경부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 err="1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한국환경정책평가연구원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한국생산기술연구원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해양도시가스공사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건설교통부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/ </a:t>
            </a:r>
            <a:r>
              <a:rPr lang="ko-KR" altLang="en-US" sz="1801" dirty="0" err="1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한국수력원자력공사</a:t>
            </a:r>
            <a:r>
              <a:rPr lang="en-US" altLang="ko-KR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 </a:t>
            </a:r>
            <a:r>
              <a:rPr lang="ko-KR" altLang="en-US" sz="1801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rPr>
              <a:t>등</a:t>
            </a:r>
            <a:endParaRPr lang="en-US" altLang="ko-KR" sz="1801" dirty="0">
              <a:latin typeface="에스코어 드림 3 Light" panose="020B0303030302020204" pitchFamily="34" charset="-127"/>
              <a:ea typeface="에스코어 드림 3 Light" panose="020B0303030302020204" pitchFamily="34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E9E836D-E970-99E6-9FAC-93F92C50A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697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190616">
      <a:dk1>
        <a:srgbClr val="3A3838"/>
      </a:dk1>
      <a:lt1>
        <a:srgbClr val="FFFFFF"/>
      </a:lt1>
      <a:dk2>
        <a:srgbClr val="3A3838"/>
      </a:dk2>
      <a:lt2>
        <a:srgbClr val="F2F2F2"/>
      </a:lt2>
      <a:accent1>
        <a:srgbClr val="A0CEDE"/>
      </a:accent1>
      <a:accent2>
        <a:srgbClr val="00B9CE"/>
      </a:accent2>
      <a:accent3>
        <a:srgbClr val="83CDBE"/>
      </a:accent3>
      <a:accent4>
        <a:srgbClr val="0064A2"/>
      </a:accent4>
      <a:accent5>
        <a:srgbClr val="7BB6D4"/>
      </a:accent5>
      <a:accent6>
        <a:srgbClr val="CAD6D6"/>
      </a:accent6>
      <a:hlink>
        <a:srgbClr val="757070"/>
      </a:hlink>
      <a:folHlink>
        <a:srgbClr val="757070"/>
      </a:folHlink>
    </a:clrScheme>
    <a:fontScheme name="사용자 지정 1">
      <a:majorFont>
        <a:latin typeface="Arial"/>
        <a:ea typeface="나눔스퀘어 Bold"/>
        <a:cs typeface=""/>
      </a:majorFont>
      <a:minorFont>
        <a:latin typeface="Arial"/>
        <a:ea typeface="나눔스퀘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5094</TotalTime>
  <Words>1522</Words>
  <Application>Microsoft Office PowerPoint</Application>
  <PresentationFormat>와이드스크린</PresentationFormat>
  <Paragraphs>299</Paragraphs>
  <Slides>22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2" baseType="lpstr">
      <vt:lpstr>Calibri</vt:lpstr>
      <vt:lpstr>에스코어 드림 8 Heavy</vt:lpstr>
      <vt:lpstr>에스코어 드림 7 ExtraBold</vt:lpstr>
      <vt:lpstr>Wingdings 3</vt:lpstr>
      <vt:lpstr>Arial</vt:lpstr>
      <vt:lpstr>맑은 고딕</vt:lpstr>
      <vt:lpstr>에스코어 드림 5 Medium</vt:lpstr>
      <vt:lpstr>에스코어 드림 6 Bold</vt:lpstr>
      <vt:lpstr>에스코어 드림 3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Saebyeol Yu</dc:creator>
  <cp:lastModifiedBy>김 명규</cp:lastModifiedBy>
  <cp:revision>105</cp:revision>
  <cp:lastPrinted>2021-08-31T10:17:13Z</cp:lastPrinted>
  <dcterms:created xsi:type="dcterms:W3CDTF">2019-06-16T11:26:11Z</dcterms:created>
  <dcterms:modified xsi:type="dcterms:W3CDTF">2022-09-08T14:36:24Z</dcterms:modified>
</cp:coreProperties>
</file>